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</p:sldMasterIdLst>
  <p:notesMasterIdLst>
    <p:notesMasterId r:id="rId26"/>
  </p:notesMasterIdLst>
  <p:handoutMasterIdLst>
    <p:handoutMasterId r:id="rId27"/>
  </p:handoutMasterIdLst>
  <p:sldIdLst>
    <p:sldId id="309" r:id="rId5"/>
    <p:sldId id="349" r:id="rId6"/>
    <p:sldId id="543" r:id="rId7"/>
    <p:sldId id="646" r:id="rId8"/>
    <p:sldId id="454" r:id="rId9"/>
    <p:sldId id="610" r:id="rId10"/>
    <p:sldId id="660" r:id="rId11"/>
    <p:sldId id="662" r:id="rId12"/>
    <p:sldId id="611" r:id="rId13"/>
    <p:sldId id="667" r:id="rId14"/>
    <p:sldId id="668" r:id="rId15"/>
    <p:sldId id="666" r:id="rId16"/>
    <p:sldId id="339" r:id="rId17"/>
    <p:sldId id="344" r:id="rId18"/>
    <p:sldId id="351" r:id="rId19"/>
    <p:sldId id="652" r:id="rId20"/>
    <p:sldId id="657" r:id="rId21"/>
    <p:sldId id="658" r:id="rId22"/>
    <p:sldId id="651" r:id="rId23"/>
    <p:sldId id="599" r:id="rId24"/>
    <p:sldId id="626" r:id="rId25"/>
  </p:sldIdLst>
  <p:sldSz cx="6858000" cy="51435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6" userDrawn="1">
          <p15:clr>
            <a:srgbClr val="A4A3A4"/>
          </p15:clr>
        </p15:guide>
        <p15:guide id="2" pos="3811" userDrawn="1">
          <p15:clr>
            <a:srgbClr val="A4A3A4"/>
          </p15:clr>
        </p15:guide>
        <p15:guide id="3" orient="horz" pos="5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8F3632-8096-CDBD-A37D-E60978B8155F}" name="M.Bernecker (BPtK)" initials="M(" userId="S::bernecker@bptk.de::dad86736-c38a-40b7-a1e5-bfdaeaeccfe3" providerId="AD"/>
  <p188:author id="{DFB8104E-0AE3-9864-9A85-7095C1F62321}" name="I.Lange (BPtK)" initials="IL" userId="S::lange@bptk.de::1e18ee9f-c8b9-4ff6-a09a-d000790866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esa Eichhorn (BPtK)" initials="TE(" lastIdx="1" clrIdx="0">
    <p:extLst>
      <p:ext uri="{19B8F6BF-5375-455C-9EA6-DF929625EA0E}">
        <p15:presenceInfo xmlns:p15="http://schemas.microsoft.com/office/powerpoint/2012/main" userId="S::eichhorn@bptk.de::0721aa09-6a16-4033-99a0-a88ce84bca40" providerId="AD"/>
      </p:ext>
    </p:extLst>
  </p:cmAuthor>
  <p:cmAuthor id="2" name="Nancy Fellmann (BPtK)" initials="NF(" lastIdx="1" clrIdx="1">
    <p:extLst>
      <p:ext uri="{19B8F6BF-5375-455C-9EA6-DF929625EA0E}">
        <p15:presenceInfo xmlns:p15="http://schemas.microsoft.com/office/powerpoint/2012/main" userId="S::Fellmann@bptk.de::f3036b0d-b1f1-4f2d-82a6-dd45ef7b3774" providerId="AD"/>
      </p:ext>
    </p:extLst>
  </p:cmAuthor>
  <p:cmAuthor id="3" name="M.Bernecker (BPtK)" initials="BPtK" lastIdx="1" clrIdx="2">
    <p:extLst>
      <p:ext uri="{19B8F6BF-5375-455C-9EA6-DF929625EA0E}">
        <p15:presenceInfo xmlns:p15="http://schemas.microsoft.com/office/powerpoint/2012/main" userId="M.Bernecker (BPtK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49E"/>
    <a:srgbClr val="9E9993"/>
    <a:srgbClr val="02549E"/>
    <a:srgbClr val="FFFFCC"/>
    <a:srgbClr val="000000"/>
    <a:srgbClr val="645C52"/>
    <a:srgbClr val="093F8B"/>
    <a:srgbClr val="7ABAD6"/>
    <a:srgbClr val="D70025"/>
    <a:srgbClr val="B10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2742F-FD8D-4DE2-95E5-6FB83EDC3637}" v="5" dt="2023-10-10T07:53:33.686"/>
    <p1510:client id="{C469BF2A-F738-828A-04DD-622121780835}" v="5" dt="2023-10-10T14:07:45.985"/>
    <p1510:client id="{DBB87228-CEE0-40BC-AB06-2639A983CE5A}" v="2" dt="2023-10-09T15:24:37.681"/>
  </p1510:revLst>
</p1510:revInfo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/>
    <p:restoredTop sz="80272" autoAdjust="0"/>
  </p:normalViewPr>
  <p:slideViewPr>
    <p:cSldViewPr snapToGrid="0">
      <p:cViewPr varScale="1">
        <p:scale>
          <a:sx n="129" d="100"/>
          <a:sy n="129" d="100"/>
        </p:scale>
        <p:origin x="2104" y="192"/>
      </p:cViewPr>
      <p:guideLst>
        <p:guide orient="horz" pos="726"/>
        <p:guide pos="3811"/>
        <p:guide orient="horz" pos="5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0684" tIns="45342" rIns="90684" bIns="4534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0684" tIns="45342" rIns="90684" bIns="45342" rtlCol="0"/>
          <a:lstStyle>
            <a:lvl1pPr algn="r">
              <a:defRPr sz="1200"/>
            </a:lvl1pPr>
          </a:lstStyle>
          <a:p>
            <a:fld id="{B4F481F3-CE98-7648-8F9B-A15EA4F40C79}" type="datetime1">
              <a:rPr lang="de-DE" smtClean="0"/>
              <a:t>13.10.23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6411"/>
          </a:xfrm>
          <a:prstGeom prst="rect">
            <a:avLst/>
          </a:prstGeom>
        </p:spPr>
        <p:txBody>
          <a:bodyPr vert="horz" lIns="90684" tIns="45342" rIns="90684" bIns="4534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0684" tIns="45342" rIns="90684" bIns="45342" rtlCol="0" anchor="b"/>
          <a:lstStyle>
            <a:lvl1pPr algn="r">
              <a:defRPr sz="1200"/>
            </a:lvl1pPr>
          </a:lstStyle>
          <a:p>
            <a:fld id="{99616ABE-2874-2046-9238-A75591A71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745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0684" tIns="45342" rIns="90684" bIns="4534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0684" tIns="45342" rIns="90684" bIns="45342" rtlCol="0"/>
          <a:lstStyle>
            <a:lvl1pPr algn="r">
              <a:defRPr sz="1200"/>
            </a:lvl1pPr>
          </a:lstStyle>
          <a:p>
            <a:fld id="{E24F775A-DF39-914D-8593-5789F3EFC9C2}" type="datetime1">
              <a:rPr lang="de-DE" smtClean="0"/>
              <a:t>13.10.23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4" tIns="45342" rIns="90684" bIns="4534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0684" tIns="45342" rIns="90684" bIns="45342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6411"/>
          </a:xfrm>
          <a:prstGeom prst="rect">
            <a:avLst/>
          </a:prstGeom>
        </p:spPr>
        <p:txBody>
          <a:bodyPr vert="horz" lIns="90684" tIns="45342" rIns="90684" bIns="4534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0684" tIns="45342" rIns="90684" bIns="45342" rtlCol="0" anchor="b"/>
          <a:lstStyle>
            <a:lvl1pPr algn="r">
              <a:defRPr sz="1200"/>
            </a:lvl1pPr>
          </a:lstStyle>
          <a:p>
            <a:fld id="{E7F37B36-256F-44A3-8EB0-0E1FC5470CC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540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49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C3E53E5-20C9-4E42-872A-A31E8B0F0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DE" sz="1500"/>
          </a:p>
        </p:txBody>
      </p:sp>
    </p:spTree>
    <p:extLst>
      <p:ext uri="{BB962C8B-B14F-4D97-AF65-F5344CB8AC3E}">
        <p14:creationId xmlns:p14="http://schemas.microsoft.com/office/powerpoint/2010/main" val="88084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C3E53E5-20C9-4E42-872A-A31E8B0F0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300" b="1" dirty="0"/>
              <a:t>Kompetenzdefinitionen</a:t>
            </a:r>
            <a:r>
              <a:rPr lang="de-DE" sz="1300" dirty="0"/>
              <a:t> = Was kann ich? Kenntnisse &amp; Fähigkeiten (z. B. Diagnostik, Behandlungs-/Gesprächstechniken)</a:t>
            </a:r>
          </a:p>
          <a:p>
            <a:endParaRPr lang="de-DE" sz="1300" dirty="0"/>
          </a:p>
          <a:p>
            <a:r>
              <a:rPr lang="de-DE" sz="1300" b="1" dirty="0"/>
              <a:t>Richtzahlen</a:t>
            </a:r>
            <a:r>
              <a:rPr lang="de-DE" sz="1300" dirty="0"/>
              <a:t> = Umfang / zeitlicher Aufwand</a:t>
            </a:r>
          </a:p>
        </p:txBody>
      </p:sp>
    </p:spTree>
    <p:extLst>
      <p:ext uri="{BB962C8B-B14F-4D97-AF65-F5344CB8AC3E}">
        <p14:creationId xmlns:p14="http://schemas.microsoft.com/office/powerpoint/2010/main" val="3145652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112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503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DE" sz="15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09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DE" sz="150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403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685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DE" sz="15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13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47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795463" y="633413"/>
            <a:ext cx="2701925" cy="2027237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115DA7-7D2C-4752-9118-4C857EC50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321" y="2709036"/>
            <a:ext cx="5770546" cy="6301341"/>
          </a:xfrm>
        </p:spPr>
        <p:txBody>
          <a:bodyPr>
            <a:noAutofit/>
          </a:bodyPr>
          <a:lstStyle/>
          <a:p>
            <a:pPr defTabSz="896380">
              <a:defRPr/>
            </a:pPr>
            <a:r>
              <a:rPr lang="de-DE" sz="1500" dirty="0"/>
              <a:t>– Bislang können BA-Absolvent*innen der Sozialen Arbeit und Pädagogik auch ohne Masterabschluss eine Ausbildung zum KJP-PT beginnen</a:t>
            </a:r>
          </a:p>
          <a:p>
            <a:pPr defTabSz="896380">
              <a:defRPr/>
            </a:pPr>
            <a:r>
              <a:rPr lang="de-DE" sz="1500" dirty="0"/>
              <a:t>– Angemessenes Einkommen während der Weiterbildung</a:t>
            </a:r>
          </a:p>
        </p:txBody>
      </p:sp>
    </p:spTree>
    <p:extLst>
      <p:ext uri="{BB962C8B-B14F-4D97-AF65-F5344CB8AC3E}">
        <p14:creationId xmlns:p14="http://schemas.microsoft.com/office/powerpoint/2010/main" val="214708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795463" y="633413"/>
            <a:ext cx="2701925" cy="2027237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115DA7-7D2C-4752-9118-4C857EC50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321" y="2709036"/>
            <a:ext cx="5770546" cy="6301341"/>
          </a:xfrm>
        </p:spPr>
        <p:txBody>
          <a:bodyPr>
            <a:noAutofit/>
          </a:bodyPr>
          <a:lstStyle/>
          <a:p>
            <a:pPr marL="0" marR="0" lvl="0" indent="0" algn="l" defTabSz="896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– vorher zwei gescheiterte Versuche für ein Psychotherapeutengesetz (1987, 1993)</a:t>
            </a:r>
          </a:p>
          <a:p>
            <a:pPr marL="0" marR="0" lvl="0" indent="0" algn="l" defTabSz="896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– langer Prozess / dauerte fast 20 Jahre</a:t>
            </a:r>
          </a:p>
        </p:txBody>
      </p:sp>
    </p:spTree>
    <p:extLst>
      <p:ext uri="{BB962C8B-B14F-4D97-AF65-F5344CB8AC3E}">
        <p14:creationId xmlns:p14="http://schemas.microsoft.com/office/powerpoint/2010/main" val="377794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392113"/>
            <a:ext cx="2582863" cy="1936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90859" y="2433555"/>
            <a:ext cx="6012975" cy="6658996"/>
          </a:xfrm>
        </p:spPr>
        <p:txBody>
          <a:bodyPr>
            <a:noAutofit/>
          </a:bodyPr>
          <a:lstStyle/>
          <a:p>
            <a:r>
              <a:rPr lang="de-DE" sz="1500" dirty="0"/>
              <a:t>Wissenschaftlich anerkannt: PA, TP, VT, 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33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795463" y="633413"/>
            <a:ext cx="2701925" cy="2027237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115DA7-7D2C-4752-9118-4C857EC50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321" y="2709036"/>
            <a:ext cx="5770546" cy="6301341"/>
          </a:xfrm>
        </p:spPr>
        <p:txBody>
          <a:bodyPr>
            <a:noAutofit/>
          </a:bodyPr>
          <a:lstStyle/>
          <a:p>
            <a:pPr defTabSz="896380">
              <a:defRPr/>
            </a:pPr>
            <a:r>
              <a:rPr lang="de-DE" sz="1500" b="0" dirty="0"/>
              <a:t>– Bedarf berechnet anhand Ärzten in WB in Relation zu Fachärzten</a:t>
            </a:r>
          </a:p>
          <a:p>
            <a:pPr defTabSz="896380">
              <a:defRPr/>
            </a:pPr>
            <a:r>
              <a:rPr lang="de-DE" sz="1500" b="0" dirty="0"/>
              <a:t>– aktuell ca. 30 Absolvent*innen </a:t>
            </a:r>
            <a:r>
              <a:rPr lang="de-DE" sz="1500" b="0" dirty="0">
                <a:sym typeface="Wingdings" pitchFamily="2" charset="2"/>
              </a:rPr>
              <a:t> Nächstes Jahr 1000  Übernächstes Jahr 2000</a:t>
            </a:r>
          </a:p>
          <a:p>
            <a:pPr defTabSz="896380">
              <a:defRPr/>
            </a:pPr>
            <a:r>
              <a:rPr lang="de-DE" sz="1500" b="0" dirty="0">
                <a:sym typeface="Wingdings" pitchFamily="2" charset="2"/>
              </a:rPr>
              <a:t>– aktuelle Umfrage der Nachfrage unter allen Unis ergab ca. 3000 erwartete Absolvent*innen pro Jahr; einige private Hochschulen sind in der Umfrage nicht enthalten, d. h. die Zahl ist vermutlich noch deutlich höher</a:t>
            </a:r>
            <a:endParaRPr lang="de-DE" sz="1500" b="0" dirty="0"/>
          </a:p>
          <a:p>
            <a:pPr defTabSz="896380">
              <a:defRPr/>
            </a:pPr>
            <a:endParaRPr lang="de-DE" sz="1500" b="0" dirty="0"/>
          </a:p>
        </p:txBody>
      </p:sp>
    </p:spTree>
    <p:extLst>
      <p:ext uri="{BB962C8B-B14F-4D97-AF65-F5344CB8AC3E}">
        <p14:creationId xmlns:p14="http://schemas.microsoft.com/office/powerpoint/2010/main" val="664506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795463" y="633413"/>
            <a:ext cx="2701925" cy="2027237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115DA7-7D2C-4752-9118-4C857EC50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321" y="2709036"/>
            <a:ext cx="5770546" cy="6301341"/>
          </a:xfrm>
        </p:spPr>
        <p:txBody>
          <a:bodyPr>
            <a:noAutofit/>
          </a:bodyPr>
          <a:lstStyle/>
          <a:p>
            <a:pPr defTabSz="896380">
              <a:defRPr/>
            </a:pPr>
            <a:r>
              <a:rPr lang="de-DE" sz="1500" b="0" dirty="0"/>
              <a:t>Kernbotschaft: Wichtig, dass Student*innen auch in Einrichtungen der Suchthilfe diese Praktika durchführen</a:t>
            </a:r>
          </a:p>
          <a:p>
            <a:pPr defTabSz="896380">
              <a:defRPr/>
            </a:pPr>
            <a:endParaRPr lang="de-DE" sz="1500" dirty="0"/>
          </a:p>
          <a:p>
            <a:pPr defTabSz="896380">
              <a:defRPr/>
            </a:pPr>
            <a:r>
              <a:rPr lang="de-DE" sz="1500" dirty="0"/>
              <a:t>Orientierungspraktikum = Suchtberatungsstellen wären hier möglich</a:t>
            </a:r>
          </a:p>
          <a:p>
            <a:pPr defTabSz="896380">
              <a:defRPr/>
            </a:pPr>
            <a:r>
              <a:rPr lang="de-DE" sz="1500" dirty="0"/>
              <a:t>Berufsqualifizierende Tätigkeit I = keine Beratungsstellen, aber z. B. Allgemein-KH unter psychotherapeutischer Anleitung</a:t>
            </a:r>
          </a:p>
          <a:p>
            <a:pPr defTabSz="896380">
              <a:defRPr/>
            </a:pPr>
            <a:r>
              <a:rPr lang="de-DE" sz="1500" dirty="0"/>
              <a:t>Berufsqualifizierende Tätigkeit III = Praktische Tätigkeit an Hochschulambulanzen, Einrichtungen der PT-Versorgung oder interdisziplinäre Behandlungszentren mit PT-Schwerpunkt (450h teilstationär/stationär und 150h ambulant) im letzten Master-Jahr</a:t>
            </a:r>
          </a:p>
          <a:p>
            <a:pPr defTabSz="896380">
              <a:defRPr/>
            </a:pPr>
            <a:endParaRPr lang="de-DE" sz="1500" dirty="0"/>
          </a:p>
          <a:p>
            <a:pPr defTabSz="896380">
              <a:defRPr/>
            </a:pPr>
            <a:r>
              <a:rPr lang="de-DE" sz="1500" dirty="0"/>
              <a:t>Berufsqualifizierende Tätigkeit II = Lehrveranstaltungen mit hohem Praxis-Anteil (Gesprächsführung, Rollenspiele, Mitbeobachten der Behandlung echter Patienten) </a:t>
            </a:r>
          </a:p>
        </p:txBody>
      </p:sp>
    </p:spTree>
    <p:extLst>
      <p:ext uri="{BB962C8B-B14F-4D97-AF65-F5344CB8AC3E}">
        <p14:creationId xmlns:p14="http://schemas.microsoft.com/office/powerpoint/2010/main" val="25075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/>
              <a:t>– Weiterbildungsbefugnis meint hier die Person “Weiterbildungsbefugte/</a:t>
            </a:r>
            <a:r>
              <a:rPr lang="de-DE" b="0" dirty="0" err="1"/>
              <a:t>r</a:t>
            </a:r>
            <a:r>
              <a:rPr lang="de-DE" b="0" dirty="0"/>
              <a:t>“</a:t>
            </a:r>
          </a:p>
          <a:p>
            <a:r>
              <a:rPr lang="de-DE" b="0" dirty="0"/>
              <a:t>– „Projekt Transition“: Unter </a:t>
            </a:r>
            <a:r>
              <a:rPr lang="de-DE" b="0" dirty="0">
                <a:sym typeface="Wingdings" pitchFamily="2" charset="2"/>
              </a:rPr>
              <a:t>Beteiligung aller zentralen Player beim Thema Ausbildung: </a:t>
            </a:r>
            <a:r>
              <a:rPr lang="de-DE" b="0" dirty="0"/>
              <a:t>Präzision und Abstimmung von Studium und Weiterbildung </a:t>
            </a:r>
            <a:r>
              <a:rPr lang="de-DE" b="0" dirty="0">
                <a:sym typeface="Wingdings" pitchFamily="2" charset="2"/>
              </a:rPr>
              <a:t> Leifragen: Ist die Reform umsetzbar? Kann man eine Approbation erteilen nach dem Studium? Wie kann die Qualität gehalten werden / wie die Institute als Ausbildungsstätten erhalten bleiben? 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41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C3E53E5-20C9-4E42-872A-A31E8B0F0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DE" sz="1500"/>
          </a:p>
        </p:txBody>
      </p:sp>
    </p:spTree>
    <p:extLst>
      <p:ext uri="{BB962C8B-B14F-4D97-AF65-F5344CB8AC3E}">
        <p14:creationId xmlns:p14="http://schemas.microsoft.com/office/powerpoint/2010/main" val="44578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PtK_Titelfolie Tex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56524"/>
            <a:ext cx="6858000" cy="3337484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6858000" cy="205979"/>
          </a:xfrm>
          <a:prstGeom prst="rect">
            <a:avLst/>
          </a:prstGeom>
        </p:spPr>
      </p:pic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944724" y="2032952"/>
            <a:ext cx="5400600" cy="1132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50" b="0" i="0">
                <a:solidFill>
                  <a:srgbClr val="02549E"/>
                </a:solidFill>
                <a:latin typeface="Calibri"/>
                <a:cs typeface="Calibri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944724" y="3705876"/>
            <a:ext cx="5400600" cy="918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/>
            </a:lvl1pPr>
            <a:lvl2pPr marL="0" indent="0">
              <a:buNone/>
              <a:defRPr/>
            </a:lvl2pPr>
            <a:lvl3pPr marL="140400" indent="0">
              <a:buNone/>
              <a:defRPr/>
            </a:lvl3pPr>
            <a:lvl4pPr marL="270000" indent="0">
              <a:buNone/>
              <a:defRPr/>
            </a:lvl4pPr>
            <a:lvl5pPr marL="405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45636"/>
            <a:ext cx="6858000" cy="108012"/>
          </a:xfrm>
          <a:prstGeom prst="rect">
            <a:avLst/>
          </a:prstGeom>
        </p:spPr>
      </p:pic>
      <p:pic>
        <p:nvPicPr>
          <p:cNvPr id="10" name="Bild 7" descr="logo_bptk_mit_claim_rgb_300dpi.jpg">
            <a:extLst>
              <a:ext uri="{FF2B5EF4-FFF2-40B4-BE49-F238E27FC236}">
                <a16:creationId xmlns:a16="http://schemas.microsoft.com/office/drawing/2014/main" id="{8941A7FE-40C3-4435-A1F7-78CE6DF35D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0" y="297806"/>
            <a:ext cx="1629602" cy="10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tK-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8" y="1079562"/>
            <a:ext cx="5670629" cy="466074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2549E"/>
                </a:solidFill>
                <a:latin typeface="Calibri"/>
                <a:cs typeface="Calibri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04668" y="1545636"/>
            <a:ext cx="5670629" cy="291632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45C52"/>
                </a:solidFill>
              </a:defRPr>
            </a:lvl1pPr>
            <a:lvl2pPr marL="132300" indent="-132300">
              <a:buClr>
                <a:srgbClr val="02549E"/>
              </a:buClr>
              <a:buFont typeface="Arial"/>
              <a:buChar char="•"/>
              <a:defRPr sz="1800">
                <a:solidFill>
                  <a:srgbClr val="645C52"/>
                </a:solidFill>
              </a:defRPr>
            </a:lvl2pPr>
            <a:lvl3pPr marL="272700" indent="-132300">
              <a:buClr>
                <a:srgbClr val="02549E"/>
              </a:buClr>
              <a:buFont typeface="Arial"/>
              <a:buChar char="•"/>
              <a:defRPr sz="1800">
                <a:solidFill>
                  <a:srgbClr val="645C52"/>
                </a:solidFill>
              </a:defRPr>
            </a:lvl3pPr>
            <a:lvl4pPr marL="407700" indent="-137700">
              <a:buClr>
                <a:srgbClr val="02549E"/>
              </a:buClr>
              <a:buFont typeface="Arial"/>
              <a:buChar char="•"/>
              <a:defRPr sz="1800">
                <a:solidFill>
                  <a:srgbClr val="645C52"/>
                </a:solidFill>
              </a:defRPr>
            </a:lvl4pPr>
            <a:lvl5pPr marL="537300" indent="-132300">
              <a:buClr>
                <a:srgbClr val="02549E"/>
              </a:buClr>
              <a:buFont typeface="Arial"/>
              <a:buChar char="•"/>
              <a:defRPr sz="1800">
                <a:solidFill>
                  <a:srgbClr val="645C5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500063" y="14001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3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591021" y="1545636"/>
            <a:ext cx="2403779" cy="3186354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4665" y="1079562"/>
            <a:ext cx="5590133" cy="412068"/>
          </a:xfrm>
          <a:prstGeom prst="rect">
            <a:avLst/>
          </a:prstGeom>
        </p:spPr>
        <p:txBody>
          <a:bodyPr anchor="t" anchorCtr="0"/>
          <a:lstStyle>
            <a:lvl1pPr>
              <a:defRPr sz="2250" b="0" i="0">
                <a:solidFill>
                  <a:srgbClr val="02549E"/>
                </a:solidFill>
                <a:latin typeface="Calibri"/>
                <a:cs typeface="Calibri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404664" y="1545636"/>
            <a:ext cx="3024336" cy="318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/>
              <a:buNone/>
              <a:defRPr/>
            </a:lvl1pPr>
            <a:lvl2pPr marL="0" indent="0">
              <a:buNone/>
              <a:defRPr/>
            </a:lvl2pPr>
            <a:lvl3pPr marL="140400" indent="0">
              <a:buNone/>
              <a:defRPr/>
            </a:lvl3pPr>
            <a:lvl4pPr marL="270000" indent="0">
              <a:buNone/>
              <a:defRPr/>
            </a:lvl4pPr>
            <a:lvl5pPr marL="405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864221"/>
            <a:ext cx="6858000" cy="4029789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2"/>
            <a:ext cx="6858000" cy="205979"/>
          </a:xfrm>
          <a:prstGeom prst="rect">
            <a:avLst/>
          </a:prstGeom>
        </p:spPr>
      </p:pic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1646805" y="4894008"/>
            <a:ext cx="4655177" cy="21602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e-DE" sz="9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342900" y="1815666"/>
            <a:ext cx="5678388" cy="2795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endParaRPr lang="de-DE"/>
          </a:p>
        </p:txBody>
      </p:sp>
      <p:pic>
        <p:nvPicPr>
          <p:cNvPr id="8" name="Bild 7" descr="logo_bptk_mit_claim_rgb_300dpi.jpg">
            <a:extLst>
              <a:ext uri="{FF2B5EF4-FFF2-40B4-BE49-F238E27FC236}">
                <a16:creationId xmlns:a16="http://schemas.microsoft.com/office/drawing/2014/main" id="{AA9B0A8C-3FD6-4B4D-8871-1EDAF1207D2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82" y="249490"/>
            <a:ext cx="806063" cy="5322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7" r:id="rId2"/>
    <p:sldLayoutId id="2147483672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0" i="0" kern="1200" spc="-75" baseline="0">
          <a:solidFill>
            <a:srgbClr val="093F8B"/>
          </a:solidFill>
          <a:latin typeface="Calibri"/>
          <a:ea typeface="+mj-ea"/>
          <a:cs typeface="Calibri"/>
        </a:defRPr>
      </a:lvl1pPr>
    </p:titleStyle>
    <p:bodyStyle>
      <a:lvl1pPr marL="0" indent="0" algn="l" defTabSz="685800" rtl="0" eaLnBrk="1" latinLnBrk="0" hangingPunct="1">
        <a:lnSpc>
          <a:spcPts val="2100"/>
        </a:lnSpc>
        <a:spcBef>
          <a:spcPts val="750"/>
        </a:spcBef>
        <a:spcAft>
          <a:spcPts val="0"/>
        </a:spcAft>
        <a:buClr>
          <a:schemeClr val="tx2"/>
        </a:buClr>
        <a:buSzPct val="85000"/>
        <a:buFont typeface="Arial" pitchFamily="34" charset="0"/>
        <a:buNone/>
        <a:defRPr sz="1500" kern="1200" baseline="0">
          <a:solidFill>
            <a:srgbClr val="645C52"/>
          </a:solidFill>
          <a:latin typeface="Calibri"/>
          <a:ea typeface="+mn-ea"/>
          <a:cs typeface="Calibri"/>
        </a:defRPr>
      </a:lvl1pPr>
      <a:lvl2pPr marL="132300" indent="-132300" algn="l" defTabSz="685800" rtl="0" eaLnBrk="1" latinLnBrk="0" hangingPunct="1">
        <a:lnSpc>
          <a:spcPts val="2100"/>
        </a:lnSpc>
        <a:spcBef>
          <a:spcPts val="750"/>
        </a:spcBef>
        <a:spcAft>
          <a:spcPts val="0"/>
        </a:spcAft>
        <a:buClr>
          <a:srgbClr val="5E8F1B"/>
        </a:buClr>
        <a:buSzPct val="100000"/>
        <a:buFont typeface="Wingdings" charset="2"/>
        <a:buChar char="§"/>
        <a:defRPr sz="1500" kern="1200" baseline="0">
          <a:solidFill>
            <a:schemeClr val="tx1"/>
          </a:solidFill>
          <a:latin typeface="Calibri"/>
          <a:ea typeface="+mn-ea"/>
          <a:cs typeface="Calibri"/>
        </a:defRPr>
      </a:lvl2pPr>
      <a:lvl3pPr marL="272700" indent="-132300" algn="l" defTabSz="685800" rtl="0" eaLnBrk="1" latinLnBrk="0" hangingPunct="1">
        <a:lnSpc>
          <a:spcPts val="2100"/>
        </a:lnSpc>
        <a:spcBef>
          <a:spcPts val="750"/>
        </a:spcBef>
        <a:spcAft>
          <a:spcPts val="0"/>
        </a:spcAft>
        <a:buClr>
          <a:srgbClr val="5E8F1B"/>
        </a:buClr>
        <a:buSzPct val="100000"/>
        <a:buFont typeface="Wingdings" charset="2"/>
        <a:buChar char="§"/>
        <a:defRPr sz="1500" kern="1200" baseline="0">
          <a:solidFill>
            <a:schemeClr val="tx1"/>
          </a:solidFill>
          <a:latin typeface="Calibri"/>
          <a:ea typeface="+mn-ea"/>
          <a:cs typeface="Calibri"/>
        </a:defRPr>
      </a:lvl3pPr>
      <a:lvl4pPr marL="407700" indent="-137700" algn="l" defTabSz="685800" rtl="0" eaLnBrk="1" latinLnBrk="0" hangingPunct="1">
        <a:lnSpc>
          <a:spcPts val="2100"/>
        </a:lnSpc>
        <a:spcBef>
          <a:spcPts val="750"/>
        </a:spcBef>
        <a:spcAft>
          <a:spcPts val="0"/>
        </a:spcAft>
        <a:buClr>
          <a:srgbClr val="5E8F1B"/>
        </a:buClr>
        <a:buFont typeface="Wingdings" charset="2"/>
        <a:buChar char="§"/>
        <a:defRPr sz="1500" kern="1200" baseline="0">
          <a:solidFill>
            <a:schemeClr val="tx1"/>
          </a:solidFill>
          <a:latin typeface="Calibri"/>
          <a:ea typeface="+mn-ea"/>
          <a:cs typeface="Calibri"/>
        </a:defRPr>
      </a:lvl4pPr>
      <a:lvl5pPr marL="537300" indent="-132300" algn="l" defTabSz="685800" rtl="0" eaLnBrk="1" latinLnBrk="0" hangingPunct="1">
        <a:lnSpc>
          <a:spcPts val="2100"/>
        </a:lnSpc>
        <a:spcBef>
          <a:spcPts val="750"/>
        </a:spcBef>
        <a:spcAft>
          <a:spcPts val="0"/>
        </a:spcAft>
        <a:buClr>
          <a:srgbClr val="5E8F1B"/>
        </a:buClr>
        <a:buSzPct val="100000"/>
        <a:buFont typeface="Wingdings" charset="2"/>
        <a:buChar char="§"/>
        <a:defRPr sz="1500" kern="1200" baseline="0">
          <a:solidFill>
            <a:schemeClr val="tx1"/>
          </a:solidFill>
          <a:latin typeface="Calibri"/>
          <a:ea typeface="+mn-ea"/>
          <a:cs typeface="Calibri"/>
        </a:defRPr>
      </a:lvl5pPr>
      <a:lvl6pPr marL="270000" indent="-270000" algn="l" defTabSz="685800" rtl="0" eaLnBrk="1" latinLnBrk="0" hangingPunct="1">
        <a:lnSpc>
          <a:spcPts val="2100"/>
        </a:lnSpc>
        <a:spcBef>
          <a:spcPts val="750"/>
        </a:spcBef>
        <a:buClr>
          <a:srgbClr val="5E8F1B"/>
        </a:buClr>
        <a:buFont typeface="+mj-lt"/>
        <a:buAutoNum type="arabicPeriod"/>
        <a:defRPr sz="1500" kern="1200">
          <a:solidFill>
            <a:schemeClr val="tx1"/>
          </a:solidFill>
          <a:latin typeface="Calibri"/>
          <a:ea typeface="+mn-ea"/>
          <a:cs typeface="Calibri"/>
        </a:defRPr>
      </a:lvl6pPr>
      <a:lvl7pPr marL="540000" indent="-270000" algn="l" defTabSz="685800" rtl="0" eaLnBrk="1" latinLnBrk="0" hangingPunct="1">
        <a:lnSpc>
          <a:spcPts val="2100"/>
        </a:lnSpc>
        <a:spcBef>
          <a:spcPts val="750"/>
        </a:spcBef>
        <a:buClr>
          <a:srgbClr val="5E8F1B"/>
        </a:buClr>
        <a:buFont typeface="+mj-lt"/>
        <a:buAutoNum type="arabicPeriod"/>
        <a:defRPr sz="1500" kern="1200">
          <a:solidFill>
            <a:schemeClr val="tx1"/>
          </a:solidFill>
          <a:latin typeface="Calibri"/>
          <a:ea typeface="+mn-ea"/>
          <a:cs typeface="Calibri"/>
        </a:defRPr>
      </a:lvl7pPr>
      <a:lvl8pPr marL="810000" indent="-270000" algn="l" defTabSz="685800" rtl="0" eaLnBrk="1" latinLnBrk="0" hangingPunct="1">
        <a:lnSpc>
          <a:spcPts val="2100"/>
        </a:lnSpc>
        <a:spcBef>
          <a:spcPts val="750"/>
        </a:spcBef>
        <a:buClr>
          <a:srgbClr val="5E8F1B"/>
        </a:buClr>
        <a:buFont typeface="+mj-lt"/>
        <a:buAutoNum type="arabicPeriod"/>
        <a:defRPr sz="1500" kern="1200">
          <a:solidFill>
            <a:schemeClr val="tx1"/>
          </a:solidFill>
          <a:latin typeface="Calibri"/>
          <a:ea typeface="+mn-ea"/>
          <a:cs typeface="Calibri"/>
        </a:defRPr>
      </a:lvl8pPr>
      <a:lvl9pPr marL="1080000" indent="-270000" algn="l" defTabSz="685800" rtl="0" eaLnBrk="1" latinLnBrk="0" hangingPunct="1">
        <a:lnSpc>
          <a:spcPts val="2100"/>
        </a:lnSpc>
        <a:spcBef>
          <a:spcPts val="750"/>
        </a:spcBef>
        <a:buClr>
          <a:srgbClr val="5E8F1B"/>
        </a:buClr>
        <a:buFont typeface="+mj-lt"/>
        <a:buAutoNum type="arabicPeriod"/>
        <a:defRPr sz="1500" kern="1200">
          <a:solidFill>
            <a:schemeClr val="tx1"/>
          </a:solidFill>
          <a:latin typeface="Calibri"/>
          <a:ea typeface="+mn-ea"/>
          <a:cs typeface="Calibri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.doc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92696" y="2427734"/>
            <a:ext cx="5796644" cy="84964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400" dirty="0">
                <a:solidFill>
                  <a:srgbClr val="15549E"/>
                </a:solidFill>
              </a:rPr>
              <a:t>Reform der Ausbildung für Psychotherapeut*innen</a:t>
            </a:r>
            <a:br>
              <a:rPr lang="de-DE" sz="2400" dirty="0">
                <a:solidFill>
                  <a:srgbClr val="15549E"/>
                </a:solidFill>
              </a:rPr>
            </a:br>
            <a:r>
              <a:rPr lang="de-DE" sz="2400" dirty="0">
                <a:solidFill>
                  <a:srgbClr val="15549E"/>
                </a:solidFill>
              </a:rPr>
              <a:t>– Grundlagen, Entwicklungen, Neuerungen</a:t>
            </a:r>
            <a:br>
              <a:rPr lang="de-DE" sz="2500" dirty="0"/>
            </a:br>
            <a:endParaRPr lang="de-DE" sz="2500" b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1EAEDEF-E9FA-4741-A3DF-C456065855C7}"/>
              </a:ext>
            </a:extLst>
          </p:cNvPr>
          <p:cNvSpPr txBox="1"/>
          <p:nvPr/>
        </p:nvSpPr>
        <p:spPr>
          <a:xfrm>
            <a:off x="692696" y="3579862"/>
            <a:ext cx="558062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/>
              <a:t>Maximilian Bernecker | Dr. Johannes Klein-Heßling</a:t>
            </a:r>
          </a:p>
          <a:p>
            <a:r>
              <a:rPr lang="de-DE" sz="1200"/>
              <a:t>Bundespsychotherapeutenkammer (</a:t>
            </a:r>
            <a:r>
              <a:rPr lang="de-DE" sz="1200" err="1"/>
              <a:t>BPtK</a:t>
            </a:r>
            <a:r>
              <a:rPr lang="de-DE" sz="1200"/>
              <a:t>), Berlin</a:t>
            </a:r>
          </a:p>
          <a:p>
            <a:endParaRPr lang="de-DE" sz="500"/>
          </a:p>
          <a:p>
            <a:endParaRPr lang="de-DE" sz="1100"/>
          </a:p>
          <a:p>
            <a:r>
              <a:rPr lang="de-DE" sz="900"/>
              <a:t>Informationsveranstaltung „Chancen der Reform der Psychotherapeutenausbildung für Suchthilfeeinrichtungen“ der BAG Caritas Suchthilfe und des Fachverbands Drogen und Suchthilfe e.V. (</a:t>
            </a:r>
            <a:r>
              <a:rPr lang="de-DE" sz="900" err="1"/>
              <a:t>fdr</a:t>
            </a:r>
            <a:r>
              <a:rPr lang="de-DE" sz="900"/>
              <a:t>+) am 17. Oktober 2023</a:t>
            </a:r>
          </a:p>
        </p:txBody>
      </p:sp>
    </p:spTree>
    <p:extLst>
      <p:ext uri="{BB962C8B-B14F-4D97-AF65-F5344CB8AC3E}">
        <p14:creationId xmlns:p14="http://schemas.microsoft.com/office/powerpoint/2010/main" val="145746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04664" y="1008532"/>
            <a:ext cx="5616624" cy="366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650" b="1" dirty="0"/>
              <a:t>Weiterbildungszeit: </a:t>
            </a:r>
          </a:p>
          <a:p>
            <a:r>
              <a:rPr lang="de-DE" sz="16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Mindestens 60 Monate (bei Vollzeit-Weiterbildung), davon </a:t>
            </a:r>
          </a:p>
          <a:p>
            <a:pPr marL="214313" indent="-214313"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de-DE" sz="16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mindestens 24 Monate in der ambulanten und 24 Monate in der (teil-)stationären psychotherapeutischen Versorgung</a:t>
            </a:r>
          </a:p>
          <a:p>
            <a:pPr marL="214313" indent="-214313"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de-DE" sz="1650" b="1" dirty="0">
                <a:latin typeface="Calibri" panose="020F0502020204030204" pitchFamily="34" charset="0"/>
                <a:cs typeface="Arial" panose="020B0604020202020204" pitchFamily="34" charset="0"/>
              </a:rPr>
              <a:t>bis zu 12 Monate in weiteren institutionellen Bereichen </a:t>
            </a:r>
          </a:p>
          <a:p>
            <a:pPr marL="214313" indent="-214313"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de-DE" sz="1650" dirty="0">
                <a:latin typeface="Calibri" panose="020F0502020204030204" pitchFamily="34" charset="0"/>
                <a:cs typeface="Arial" panose="020B0604020202020204" pitchFamily="34" charset="0"/>
              </a:rPr>
              <a:t>bis zu 12 Monate in einem anderen Gebiet </a:t>
            </a:r>
          </a:p>
          <a:p>
            <a:r>
              <a:rPr lang="de-DE" sz="1575" b="1" dirty="0"/>
              <a:t>	</a:t>
            </a:r>
          </a:p>
          <a:p>
            <a:endParaRPr lang="de-DE" sz="1575" b="1" dirty="0"/>
          </a:p>
          <a:p>
            <a:endParaRPr lang="de-DE" sz="1575" b="1" dirty="0"/>
          </a:p>
          <a:p>
            <a:r>
              <a:rPr lang="de-DE" sz="1650" dirty="0"/>
              <a:t>Abhängig von der Breite des möglichen Kompetenzerwerbs können Einrichtungen aus dem institutionellen Bereich darüber hinaus auch der ambulanten oder stationären Weiterbildung zugeordnet werden!</a:t>
            </a:r>
          </a:p>
          <a:p>
            <a:pPr>
              <a:buClr>
                <a:schemeClr val="tx2"/>
              </a:buClr>
            </a:pPr>
            <a:r>
              <a:rPr lang="de-DE" sz="1650" dirty="0"/>
              <a:t>	          </a:t>
            </a:r>
            <a:endParaRPr lang="de-DE" sz="1950" b="1" kern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2079D78-6CC1-482E-BD6D-DEA26145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221366"/>
            <a:ext cx="5292588" cy="648072"/>
          </a:xfrm>
        </p:spPr>
        <p:txBody>
          <a:bodyPr anchor="ctr" anchorCtr="0"/>
          <a:lstStyle/>
          <a:p>
            <a:r>
              <a:rPr lang="de-DE">
                <a:solidFill>
                  <a:srgbClr val="02549E"/>
                </a:solidFill>
              </a:rPr>
              <a:t>Fachgebietsweiterbildungen 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C246D352-A39E-4360-8A51-29568F8C5CDB}"/>
              </a:ext>
            </a:extLst>
          </p:cNvPr>
          <p:cNvSpPr/>
          <p:nvPr/>
        </p:nvSpPr>
        <p:spPr>
          <a:xfrm>
            <a:off x="4617132" y="2409732"/>
            <a:ext cx="10801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794180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04664" y="1005576"/>
            <a:ext cx="6102678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50" b="1" dirty="0"/>
              <a:t>Kompetenzdefinitionen</a:t>
            </a:r>
          </a:p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de-DE" sz="1650" dirty="0"/>
              <a:t>Abbilden der Breite des Kompetenzspektrums</a:t>
            </a:r>
          </a:p>
          <a:p>
            <a:endParaRPr lang="de-DE" sz="1650" b="1" dirty="0"/>
          </a:p>
          <a:p>
            <a:r>
              <a:rPr lang="de-DE" sz="1650" b="1" dirty="0"/>
              <a:t>Richtzahlen </a:t>
            </a:r>
          </a:p>
          <a:p>
            <a:r>
              <a:rPr lang="de-DE" sz="1650" dirty="0"/>
              <a:t>Definition der quantitativen Mindestanforderungen:  </a:t>
            </a:r>
          </a:p>
          <a:p>
            <a:endParaRPr lang="de-DE" sz="450" dirty="0"/>
          </a:p>
          <a:p>
            <a:pPr marL="257168" indent="-257168"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50" kern="0" dirty="0"/>
              <a:t>Erfüllen der Mindestanforderungen sozialrechtlicher Normen      (z. B. der Psychotherapie-Vereinbarung  für die Gruppentherapie) </a:t>
            </a:r>
          </a:p>
          <a:p>
            <a:pPr marL="257168" indent="-257168"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50" dirty="0"/>
              <a:t>Erreichen des Umfangs anderer psychotherapeutischer Leistungserbringer*innen </a:t>
            </a:r>
          </a:p>
          <a:p>
            <a:pPr marL="257168" indent="-257168"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50" kern="0" dirty="0"/>
              <a:t>Flexibilität bei der Ausgestaltung der Mindestzeiten</a:t>
            </a:r>
          </a:p>
          <a:p>
            <a:pPr marL="552444" indent="-285750">
              <a:spcAft>
                <a:spcPts val="450"/>
              </a:spcAft>
              <a:buFont typeface="Wingdings" panose="05000000000000000000" pitchFamily="2" charset="2"/>
              <a:buChar char="à"/>
            </a:pPr>
            <a:r>
              <a:rPr lang="de-DE" sz="1650" kern="0" dirty="0"/>
              <a:t>Spielraum z. B. für wissenschaftliche Qualifizierung oder </a:t>
            </a:r>
          </a:p>
          <a:p>
            <a:pPr marL="266694">
              <a:spcAft>
                <a:spcPts val="450"/>
              </a:spcAft>
            </a:pPr>
            <a:r>
              <a:rPr lang="de-DE" sz="1650" kern="0" dirty="0"/>
              <a:t>      Care-Arbeit</a:t>
            </a:r>
          </a:p>
          <a:p>
            <a:endParaRPr lang="de-DE" sz="1650" kern="0" dirty="0"/>
          </a:p>
          <a:p>
            <a:pPr marL="257168" indent="-257168">
              <a:buFont typeface="Arial" panose="020B0604020202020204" pitchFamily="34" charset="0"/>
              <a:buChar char="•"/>
            </a:pPr>
            <a:endParaRPr lang="de-DE" sz="1950" kern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2079D78-6CC1-482E-BD6D-DEA26145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221366"/>
            <a:ext cx="5292588" cy="648072"/>
          </a:xfrm>
        </p:spPr>
        <p:txBody>
          <a:bodyPr anchor="ctr" anchorCtr="0"/>
          <a:lstStyle/>
          <a:p>
            <a:r>
              <a:rPr lang="de-DE">
                <a:solidFill>
                  <a:srgbClr val="02549E"/>
                </a:solidFill>
              </a:rPr>
              <a:t>Kompetenzdefinitionen und Richtzahlen</a:t>
            </a:r>
          </a:p>
        </p:txBody>
      </p:sp>
    </p:spTree>
    <p:extLst>
      <p:ext uri="{BB962C8B-B14F-4D97-AF65-F5344CB8AC3E}">
        <p14:creationId xmlns:p14="http://schemas.microsoft.com/office/powerpoint/2010/main" val="120935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7" y="141480"/>
            <a:ext cx="6192686" cy="810090"/>
          </a:xfrm>
        </p:spPr>
        <p:txBody>
          <a:bodyPr anchor="ctr" anchorCtr="0"/>
          <a:lstStyle/>
          <a:p>
            <a:r>
              <a:rPr lang="de-DE">
                <a:solidFill>
                  <a:srgbClr val="02549E"/>
                </a:solidFill>
              </a:rPr>
              <a:t>Gesetzliche Anforderungen</a:t>
            </a:r>
            <a:br>
              <a:rPr lang="de-DE">
                <a:solidFill>
                  <a:srgbClr val="02549E"/>
                </a:solidFill>
              </a:rPr>
            </a:br>
            <a:r>
              <a:rPr lang="de-DE">
                <a:solidFill>
                  <a:srgbClr val="02549E"/>
                </a:solidFill>
              </a:rPr>
              <a:t>an die Weiterbildung</a:t>
            </a:r>
            <a:endParaRPr lang="de-DE" sz="210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32049" y="1059584"/>
            <a:ext cx="6291317" cy="3618401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de-DE" sz="1650" b="1" dirty="0">
                <a:solidFill>
                  <a:schemeClr val="tx1">
                    <a:lumMod val="75000"/>
                  </a:schemeClr>
                </a:solidFill>
              </a:rPr>
              <a:t>Umsetzung der Strukturanforderungen der Heilberufekammergesetze zur Sicherstellung einer ordnungsgemäßen Weiterbildung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de-DE" sz="1650" i="1" dirty="0">
                <a:solidFill>
                  <a:schemeClr val="tx1">
                    <a:lumMod val="75000"/>
                  </a:schemeClr>
                </a:solidFill>
              </a:rPr>
              <a:t>Weiterbildung erfolgt </a:t>
            </a:r>
          </a:p>
          <a:p>
            <a:pPr marL="257168" indent="-25716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 dirty="0">
                <a:solidFill>
                  <a:schemeClr val="tx1">
                    <a:lumMod val="75000"/>
                  </a:schemeClr>
                </a:solidFill>
              </a:rPr>
              <a:t>in hauptberuflicher und angemessen vergüteter Berufstätigkeit der Psychotherapeut*in </a:t>
            </a:r>
            <a:r>
              <a:rPr lang="de-DE" sz="1650" dirty="0" err="1">
                <a:solidFill>
                  <a:schemeClr val="tx1">
                    <a:lumMod val="75000"/>
                  </a:schemeClr>
                </a:solidFill>
              </a:rPr>
              <a:t>in</a:t>
            </a:r>
            <a:r>
              <a:rPr lang="de-DE" sz="1650" dirty="0">
                <a:solidFill>
                  <a:schemeClr val="tx1">
                    <a:lumMod val="75000"/>
                  </a:schemeClr>
                </a:solidFill>
              </a:rPr>
              <a:t> Weiterbildung</a:t>
            </a:r>
          </a:p>
          <a:p>
            <a:pPr marL="257168" indent="-25716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im Umfang von mindestens 50 Prozent der Wochenarbeitszeit einer Vollzeitstelle</a:t>
            </a:r>
          </a:p>
          <a:p>
            <a:pPr marL="257168" indent="-25716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 dirty="0">
                <a:solidFill>
                  <a:schemeClr val="tx1">
                    <a:lumMod val="75000"/>
                  </a:schemeClr>
                </a:solidFill>
              </a:rPr>
              <a:t>unter Anleitung von Weiterbildungsbefugten</a:t>
            </a:r>
          </a:p>
          <a:p>
            <a:pPr marL="257168" indent="-25716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 dirty="0">
                <a:solidFill>
                  <a:schemeClr val="tx1">
                    <a:lumMod val="75000"/>
                  </a:schemeClr>
                </a:solidFill>
              </a:rPr>
              <a:t>in von der Psychotherapeutenkammer zugelassenen Weiterbildungsstätten</a:t>
            </a:r>
          </a:p>
          <a:p>
            <a:pPr marL="257168" indent="-25716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 dirty="0">
                <a:solidFill>
                  <a:schemeClr val="tx1">
                    <a:lumMod val="75000"/>
                  </a:schemeClr>
                </a:solidFill>
              </a:rPr>
              <a:t>in fachlich weisungsabhängiger Stellung </a:t>
            </a:r>
          </a:p>
          <a:p>
            <a:pPr>
              <a:spcBef>
                <a:spcPts val="450"/>
              </a:spcBef>
            </a:pPr>
            <a:endParaRPr lang="de-DE" sz="165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450"/>
              </a:spcBef>
            </a:pPr>
            <a:endParaRPr lang="de-DE" sz="16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9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5" y="249492"/>
            <a:ext cx="5292587" cy="864096"/>
          </a:xfrm>
        </p:spPr>
        <p:txBody>
          <a:bodyPr anchor="ctr" anchorCtr="0"/>
          <a:lstStyle/>
          <a:p>
            <a:r>
              <a:rPr lang="de-DE">
                <a:solidFill>
                  <a:srgbClr val="02549E"/>
                </a:solidFill>
              </a:rPr>
              <a:t>Weiterbildungsbefugte</a:t>
            </a:r>
            <a:br>
              <a:rPr lang="de-DE" sz="2100"/>
            </a:br>
            <a:endParaRPr lang="de-DE" sz="210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4665" y="1005577"/>
            <a:ext cx="6453335" cy="3618401"/>
          </a:xfrm>
        </p:spPr>
        <p:txBody>
          <a:bodyPr>
            <a:noAutofit/>
          </a:bodyPr>
          <a:lstStyle/>
          <a:p>
            <a:pPr>
              <a:lnSpc>
                <a:spcPts val="1800"/>
              </a:lnSpc>
              <a:spcBef>
                <a:spcPts val="450"/>
              </a:spcBef>
            </a:pPr>
            <a:r>
              <a:rPr lang="de-DE" sz="1650" b="1">
                <a:solidFill>
                  <a:schemeClr val="tx1"/>
                </a:solidFill>
              </a:rPr>
              <a:t>Aufgaben</a:t>
            </a:r>
          </a:p>
          <a:p>
            <a:pPr marL="257175" indent="-257175">
              <a:lnSpc>
                <a:spcPts val="18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de-DE" sz="1650">
                <a:solidFill>
                  <a:schemeClr val="tx1">
                    <a:lumMod val="75000"/>
                  </a:schemeClr>
                </a:solidFill>
              </a:rPr>
              <a:t>verantwortlich dafür, dass die Weiterbildung inhaltlich und zeitlich entsprechend der jeweiligen WBO erfolgt</a:t>
            </a:r>
          </a:p>
          <a:p>
            <a:pPr marL="257175" indent="-257175">
              <a:lnSpc>
                <a:spcPts val="18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de-DE" sz="1650">
                <a:solidFill>
                  <a:schemeClr val="tx1">
                    <a:lumMod val="75000"/>
                  </a:schemeClr>
                </a:solidFill>
              </a:rPr>
              <a:t>Sicherstellung der Qualität der Weiterbildung </a:t>
            </a:r>
          </a:p>
          <a:p>
            <a:pPr>
              <a:spcBef>
                <a:spcPts val="1350"/>
              </a:spcBef>
              <a:spcAft>
                <a:spcPts val="450"/>
              </a:spcAft>
            </a:pPr>
            <a:r>
              <a:rPr lang="de-DE" sz="1650" b="1"/>
              <a:t>Voraussetzungen für die Erteilung der Befugnis durch die Kammer </a:t>
            </a:r>
          </a:p>
          <a:p>
            <a:pPr marL="257175" indent="-257175">
              <a:lnSpc>
                <a:spcPts val="1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>
                <a:solidFill>
                  <a:schemeClr val="tx1">
                    <a:lumMod val="75000"/>
                  </a:schemeClr>
                </a:solidFill>
              </a:rPr>
              <a:t>Mitgliedschaft in einer Psychotherapeutenkammer</a:t>
            </a:r>
          </a:p>
          <a:p>
            <a:pPr marL="257175" indent="-257175">
              <a:lnSpc>
                <a:spcPts val="1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>
                <a:solidFill>
                  <a:schemeClr val="tx1">
                    <a:lumMod val="75000"/>
                  </a:schemeClr>
                </a:solidFill>
              </a:rPr>
              <a:t>Führen der entsprechenden Bezeichnung</a:t>
            </a:r>
          </a:p>
          <a:p>
            <a:pPr marL="257175" indent="-257175">
              <a:lnSpc>
                <a:spcPts val="1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>
                <a:solidFill>
                  <a:schemeClr val="tx1">
                    <a:lumMod val="75000"/>
                  </a:schemeClr>
                </a:solidFill>
              </a:rPr>
              <a:t>fachliche und persönliche Eignung: ausreichende Berufserfahrung, davon zwei Jahre im Versorgungsbereich, Gebietsbezeichnung </a:t>
            </a:r>
          </a:p>
          <a:p>
            <a:pPr marL="257175" indent="-257175">
              <a:lnSpc>
                <a:spcPts val="1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>
                <a:solidFill>
                  <a:schemeClr val="tx1">
                    <a:lumMod val="75000"/>
                  </a:schemeClr>
                </a:solidFill>
              </a:rPr>
              <a:t>entsprechende Regelung für PP/KJP (Sicherstellung des Vorhandenseins von Befugten)</a:t>
            </a:r>
          </a:p>
          <a:p>
            <a:pPr marL="257175" indent="-257175">
              <a:lnSpc>
                <a:spcPts val="1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>
                <a:solidFill>
                  <a:schemeClr val="tx1">
                    <a:lumMod val="75000"/>
                  </a:schemeClr>
                </a:solidFill>
              </a:rPr>
              <a:t>Leitungsfunktion nicht zwingend </a:t>
            </a:r>
          </a:p>
          <a:p>
            <a:pPr marL="257175" indent="-257175">
              <a:lnSpc>
                <a:spcPts val="1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>
                <a:solidFill>
                  <a:schemeClr val="tx1">
                    <a:lumMod val="75000"/>
                  </a:schemeClr>
                </a:solidFill>
              </a:rPr>
              <a:t>Hinzuziehen Dritter für Theorie, Supervision und Selbsterfahrung</a:t>
            </a:r>
          </a:p>
          <a:p>
            <a:pPr marL="257175" indent="-257175">
              <a:lnSpc>
                <a:spcPts val="18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150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ts val="1800"/>
              </a:lnSpc>
              <a:spcBef>
                <a:spcPts val="450"/>
              </a:spcBef>
            </a:pPr>
            <a:endParaRPr lang="de-DE" sz="150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spcBef>
                <a:spcPts val="450"/>
              </a:spcBef>
            </a:pPr>
            <a:endParaRPr lang="de-DE" sz="1650"/>
          </a:p>
          <a:p>
            <a:pPr algn="ctr">
              <a:spcBef>
                <a:spcPts val="450"/>
              </a:spcBef>
            </a:pPr>
            <a:endParaRPr lang="de-DE" sz="1650" u="sng"/>
          </a:p>
          <a:p>
            <a:pPr>
              <a:spcBef>
                <a:spcPts val="450"/>
              </a:spcBef>
            </a:pPr>
            <a:endParaRPr lang="de-DE" sz="1650"/>
          </a:p>
          <a:p>
            <a:pPr>
              <a:spcBef>
                <a:spcPts val="450"/>
              </a:spcBef>
            </a:pPr>
            <a:endParaRPr lang="de-DE" sz="1650"/>
          </a:p>
          <a:p>
            <a:pPr>
              <a:spcBef>
                <a:spcPts val="450"/>
              </a:spcBef>
            </a:pPr>
            <a:endParaRPr lang="de-DE" sz="1650"/>
          </a:p>
          <a:p>
            <a:pPr>
              <a:spcBef>
                <a:spcPts val="450"/>
              </a:spcBef>
            </a:pPr>
            <a:endParaRPr lang="de-DE" sz="1650"/>
          </a:p>
        </p:txBody>
      </p:sp>
    </p:spTree>
    <p:extLst>
      <p:ext uri="{BB962C8B-B14F-4D97-AF65-F5344CB8AC3E}">
        <p14:creationId xmlns:p14="http://schemas.microsoft.com/office/powerpoint/2010/main" val="293076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F7AAD2A-EEC9-405E-A3B9-B781081B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195486"/>
            <a:ext cx="5915025" cy="694488"/>
          </a:xfrm>
        </p:spPr>
        <p:txBody>
          <a:bodyPr anchor="ctr" anchorCtr="0"/>
          <a:lstStyle/>
          <a:p>
            <a:r>
              <a:rPr lang="de-DE">
                <a:solidFill>
                  <a:srgbClr val="02549E"/>
                </a:solidFill>
              </a:rPr>
              <a:t>Weiterbildungsstätten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2322A04-5D4A-418D-804E-D8595C6CE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664" y="889974"/>
            <a:ext cx="6453335" cy="3956346"/>
          </a:xfrm>
        </p:spPr>
        <p:txBody>
          <a:bodyPr>
            <a:noAutofit/>
          </a:bodyPr>
          <a:lstStyle/>
          <a:p>
            <a:pPr>
              <a:lnSpc>
                <a:spcPts val="1875"/>
              </a:lnSpc>
              <a:spcBef>
                <a:spcPts val="450"/>
              </a:spcBef>
              <a:spcAft>
                <a:spcPts val="1050"/>
              </a:spcAft>
            </a:pPr>
            <a:r>
              <a:rPr lang="de-DE" sz="1650" b="1" dirty="0"/>
              <a:t>Anforderungen</a:t>
            </a:r>
            <a:endParaRPr lang="de-DE" sz="1650" dirty="0"/>
          </a:p>
          <a:p>
            <a:pPr marL="257175" indent="-257175">
              <a:lnSpc>
                <a:spcPts val="1875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 dirty="0"/>
              <a:t>Vorhalten der theoretischen Qualifizierung, Supervision und  Selbsterfahrung einschließlich des erforderlichen Personals</a:t>
            </a:r>
          </a:p>
          <a:p>
            <a:pPr marL="265510">
              <a:lnSpc>
                <a:spcPts val="1875"/>
              </a:lnSpc>
              <a:spcBef>
                <a:spcPts val="450"/>
              </a:spcBef>
            </a:pPr>
            <a:r>
              <a:rPr lang="de-DE" sz="1650" dirty="0"/>
              <a:t>(500 Einheiten Theorie über die gesamte mindestens fünfjährige Weiterbildung, Selbsterfahrung spezifisch für das vertiefte Psychotherapieverfahren)</a:t>
            </a:r>
          </a:p>
          <a:p>
            <a:pPr marL="257175" indent="-257175">
              <a:lnSpc>
                <a:spcPts val="1875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 dirty="0"/>
              <a:t>z. T. nach Versorgungsbereichen differenzierte Richtzahlen  (z. B. Mindestanforderungen an ambulante und stationäre Behandlungsfälle, unterschiedliche Anforderungen an die Supervision)</a:t>
            </a:r>
          </a:p>
          <a:p>
            <a:pPr marL="257175" indent="-257175">
              <a:lnSpc>
                <a:spcPts val="1875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 dirty="0"/>
              <a:t>Patienten, Personal und Ausstattung, um geforderten Kompetenzerwerb zu ermöglichen </a:t>
            </a:r>
          </a:p>
          <a:p>
            <a:pPr marL="257175" indent="-257175">
              <a:lnSpc>
                <a:spcPts val="1875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650" dirty="0"/>
              <a:t>Vermittlung definierter Handlungskompetenzen Jugendhilfe/</a:t>
            </a:r>
            <a:br>
              <a:rPr lang="de-DE" sz="1650" dirty="0"/>
            </a:br>
            <a:r>
              <a:rPr lang="de-DE" sz="1650" dirty="0"/>
              <a:t>Erziehungsberatung: psychotherapeutische Leistungen eingebettet in ein breiteres Unterstützungsspektrum</a:t>
            </a:r>
          </a:p>
          <a:p>
            <a:pPr marL="257175" indent="-257175">
              <a:lnSpc>
                <a:spcPts val="1875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1650" dirty="0"/>
          </a:p>
          <a:p>
            <a:pPr>
              <a:lnSpc>
                <a:spcPts val="1875"/>
              </a:lnSpc>
              <a:spcBef>
                <a:spcPts val="450"/>
              </a:spcBef>
            </a:pPr>
            <a:endParaRPr lang="de-DE" sz="1650" dirty="0"/>
          </a:p>
        </p:txBody>
      </p:sp>
    </p:spTree>
    <p:extLst>
      <p:ext uri="{BB962C8B-B14F-4D97-AF65-F5344CB8AC3E}">
        <p14:creationId xmlns:p14="http://schemas.microsoft.com/office/powerpoint/2010/main" val="149502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4664" y="1004400"/>
            <a:ext cx="5670630" cy="4058040"/>
          </a:xfrm>
        </p:spPr>
        <p:txBody>
          <a:bodyPr>
            <a:noAutofit/>
          </a:bodyPr>
          <a:lstStyle/>
          <a:p>
            <a:pPr marL="257175" indent="-257175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650" dirty="0">
                <a:solidFill>
                  <a:schemeClr val="tx1"/>
                </a:solidFill>
                <a:sym typeface="Wingdings" panose="05000000000000000000" pitchFamily="2" charset="2"/>
              </a:rPr>
              <a:t>freiwillige Kooperationen und Verbünde möglich </a:t>
            </a:r>
          </a:p>
          <a:p>
            <a:pPr marL="257175" indent="-257175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650" dirty="0">
                <a:solidFill>
                  <a:schemeClr val="tx1"/>
                </a:solidFill>
                <a:sym typeface="Wingdings" panose="05000000000000000000" pitchFamily="2" charset="2"/>
              </a:rPr>
              <a:t>Regelung von Weiterbildungsinstituten als Weiterbildungs-stätten, die neben der psychotherapeutischen Behandlung Weiterbildungsstätten übergreifend Theorie, Selbsterfahrung und Supervision durchführen.</a:t>
            </a:r>
          </a:p>
          <a:p>
            <a:pPr marL="472679" indent="-2024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50" dirty="0">
                <a:solidFill>
                  <a:schemeClr val="tx1"/>
                </a:solidFill>
              </a:rPr>
              <a:t>Weiterbildungsstätten können mit Weiterbildungsinstituten einen Kooperationsvertrag schließen, um Theorie, Selbsterfahrung und Supervision in die gesamte Weiterbildung oder in die jeweiligen Weiterbildungsabschnitte zu integrieren.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90E3F84-5920-4FEF-921F-6D3843C3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195486"/>
            <a:ext cx="5915025" cy="694488"/>
          </a:xfrm>
        </p:spPr>
        <p:txBody>
          <a:bodyPr anchor="ctr" anchorCtr="0"/>
          <a:lstStyle/>
          <a:p>
            <a:r>
              <a:rPr lang="de-DE">
                <a:solidFill>
                  <a:srgbClr val="02549E"/>
                </a:solidFill>
              </a:rPr>
              <a:t>Koordinierung der Weiterbildung</a:t>
            </a:r>
          </a:p>
        </p:txBody>
      </p:sp>
    </p:spTree>
    <p:extLst>
      <p:ext uri="{BB962C8B-B14F-4D97-AF65-F5344CB8AC3E}">
        <p14:creationId xmlns:p14="http://schemas.microsoft.com/office/powerpoint/2010/main" val="1098802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CAF9D2B-B22F-43D8-9F60-176CF3154968}"/>
              </a:ext>
            </a:extLst>
          </p:cNvPr>
          <p:cNvSpPr txBox="1"/>
          <p:nvPr/>
        </p:nvSpPr>
        <p:spPr>
          <a:xfrm>
            <a:off x="431667" y="363579"/>
            <a:ext cx="5103567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250" spc="-75">
                <a:solidFill>
                  <a:srgbClr val="02549E"/>
                </a:solidFill>
                <a:latin typeface="Calibri"/>
                <a:ea typeface="+mj-ea"/>
                <a:cs typeface="Calibri"/>
              </a:rPr>
              <a:t>Ambulante Weiterbildung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4D2E7F8-0009-33F0-92CF-1A5B335FD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667" y="1003459"/>
            <a:ext cx="6173665" cy="3435641"/>
          </a:xfrm>
        </p:spPr>
        <p:txBody>
          <a:bodyPr>
            <a:noAutofit/>
          </a:bodyPr>
          <a:lstStyle/>
          <a:p>
            <a:r>
              <a:rPr lang="de-DE" sz="1650" b="1" dirty="0"/>
              <a:t>Im Fokus: </a:t>
            </a:r>
          </a:p>
          <a:p>
            <a:r>
              <a:rPr lang="de-DE" sz="1650" dirty="0"/>
              <a:t>Kompetenzerwerb/Richtzahlen zur Erbringung der Leistungen der Psychotherapie-Richtlinie (Psychotherapeutische Sprechstunde, Akutbehandlung, Kurz- und Langzeittherapie, Einzel- und Gruppenpsychotherapie) </a:t>
            </a:r>
          </a:p>
          <a:p>
            <a:r>
              <a:rPr lang="de-DE" sz="1650" b="1" dirty="0"/>
              <a:t>Weiterbildungsstätten: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50" dirty="0"/>
              <a:t>Insbesondere Weiterbildungsambulanzen, Praxen und Hochschulambulanzen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50" dirty="0"/>
              <a:t>Andere Einrichtungen, wenn spezifischer Kompetenzerwerb/Richtzahlen für ambulante Weiterbildung möglich</a:t>
            </a:r>
          </a:p>
          <a:p>
            <a:r>
              <a:rPr lang="de-DE" sz="1650" b="1" dirty="0">
                <a:sym typeface="Wingdings" panose="05000000000000000000" pitchFamily="2" charset="2"/>
              </a:rPr>
              <a:t> </a:t>
            </a:r>
            <a:r>
              <a:rPr lang="de-DE" sz="1650" b="1" dirty="0"/>
              <a:t>Gesetzesänderungen für eine angemessene Finanzierung nötig</a:t>
            </a:r>
          </a:p>
        </p:txBody>
      </p:sp>
    </p:spTree>
    <p:extLst>
      <p:ext uri="{BB962C8B-B14F-4D97-AF65-F5344CB8AC3E}">
        <p14:creationId xmlns:p14="http://schemas.microsoft.com/office/powerpoint/2010/main" val="231557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CAF9D2B-B22F-43D8-9F60-176CF3154968}"/>
              </a:ext>
            </a:extLst>
          </p:cNvPr>
          <p:cNvSpPr txBox="1"/>
          <p:nvPr/>
        </p:nvSpPr>
        <p:spPr>
          <a:xfrm>
            <a:off x="431667" y="363579"/>
            <a:ext cx="5103567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250" spc="-75">
                <a:solidFill>
                  <a:srgbClr val="02549E"/>
                </a:solidFill>
                <a:latin typeface="Calibri"/>
                <a:ea typeface="+mj-ea"/>
                <a:cs typeface="Calibri"/>
              </a:rPr>
              <a:t>Stationäre Weiterbildung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F22278A-5770-7A01-9492-6ECDB01FF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667" y="965359"/>
            <a:ext cx="6173665" cy="3435641"/>
          </a:xfrm>
        </p:spPr>
        <p:txBody>
          <a:bodyPr>
            <a:noAutofit/>
          </a:bodyPr>
          <a:lstStyle/>
          <a:p>
            <a:r>
              <a:rPr lang="de-DE" sz="1650" b="1" dirty="0"/>
              <a:t>Im Fokus: </a:t>
            </a:r>
          </a:p>
          <a:p>
            <a:r>
              <a:rPr lang="de-DE" sz="1650" dirty="0"/>
              <a:t>Kompetenzerwerb/Richtzahlen z. B. zu Krisen-, Notfallinterventionen, Entlassmanagement, multiprofessionellem Arbeiten, Konsiliardiensten</a:t>
            </a:r>
          </a:p>
          <a:p>
            <a:r>
              <a:rPr lang="de-DE" sz="1650" b="1" dirty="0"/>
              <a:t>Weiterbildungsstätten: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50" dirty="0"/>
              <a:t>Insbesondere (teil-)stationäre Einrichtungen der Psychiatrie, Psychosomatik, Neurologie sowie Suchtrehabilitation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50" dirty="0"/>
              <a:t>Andere Einrichtungen, wenn spezifischer Kompetenzerwerb/Richtzahlen für stationäre Weiterbildung möglich</a:t>
            </a:r>
          </a:p>
          <a:p>
            <a:pPr marL="266700" indent="-266700">
              <a:tabLst>
                <a:tab pos="266700" algn="l"/>
              </a:tabLst>
            </a:pPr>
            <a:r>
              <a:rPr lang="de-DE" sz="1650" b="1" dirty="0">
                <a:sym typeface="Wingdings" panose="05000000000000000000" pitchFamily="2" charset="2"/>
              </a:rPr>
              <a:t> </a:t>
            </a:r>
            <a:r>
              <a:rPr lang="de-DE" sz="1650" b="1" dirty="0"/>
              <a:t>Gesetzesänderungen für eine Refinanzierung zusätzlicher  Weiterbildungsstellen in der Übergangszeit</a:t>
            </a:r>
          </a:p>
        </p:txBody>
      </p:sp>
    </p:spTree>
    <p:extLst>
      <p:ext uri="{BB962C8B-B14F-4D97-AF65-F5344CB8AC3E}">
        <p14:creationId xmlns:p14="http://schemas.microsoft.com/office/powerpoint/2010/main" val="3459604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CAF9D2B-B22F-43D8-9F60-176CF3154968}"/>
              </a:ext>
            </a:extLst>
          </p:cNvPr>
          <p:cNvSpPr txBox="1"/>
          <p:nvPr/>
        </p:nvSpPr>
        <p:spPr>
          <a:xfrm>
            <a:off x="431667" y="363579"/>
            <a:ext cx="558962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250" spc="-75">
                <a:solidFill>
                  <a:srgbClr val="02549E"/>
                </a:solidFill>
                <a:latin typeface="Calibri"/>
                <a:ea typeface="+mj-ea"/>
                <a:cs typeface="Calibri"/>
              </a:rPr>
              <a:t>Weiterbildung im institutionellen Bereich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55A9E865-B9BC-4F31-7D4A-3A5B59CB46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667" y="1018699"/>
            <a:ext cx="6173665" cy="3435641"/>
          </a:xfrm>
        </p:spPr>
        <p:txBody>
          <a:bodyPr>
            <a:noAutofit/>
          </a:bodyPr>
          <a:lstStyle/>
          <a:p>
            <a:r>
              <a:rPr lang="de-DE" sz="1650" b="1" dirty="0"/>
              <a:t>Im Fokus</a:t>
            </a:r>
          </a:p>
          <a:p>
            <a:r>
              <a:rPr lang="de-DE" sz="1650" dirty="0"/>
              <a:t>Kompetenzerwerb/Richtzahlen z. B. zu Beratung, Prävention, Schnittstellenkompetenz für psychotherapeutische Tätigkeiten in vernetzten Strukturen unterschiedlicher Hilfesysteme</a:t>
            </a:r>
          </a:p>
          <a:p>
            <a:r>
              <a:rPr lang="de-DE" sz="1650" dirty="0"/>
              <a:t> </a:t>
            </a:r>
            <a:r>
              <a:rPr lang="de-DE" sz="1650" b="1" dirty="0"/>
              <a:t>Weiterbildungsstätten: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50" dirty="0"/>
              <a:t>Einrichtungen der somatischen Rehabilitation, der Organmedizin, der Suchthilfe, der Behindertenhilfe, der Sozialpsychiatrie, der Sozialpädiatrie, des Justizvollzugs, der Gemeindepsychiatrie, der Jugendhilfe und des Öffentlichen Gesundheitsdienstes sowie psychosoziale Fachberatungsstellen </a:t>
            </a:r>
          </a:p>
          <a:p>
            <a:r>
              <a:rPr lang="de-DE" sz="1650" b="1" dirty="0">
                <a:sym typeface="Wingdings" panose="05000000000000000000" pitchFamily="2" charset="2"/>
              </a:rPr>
              <a:t> Ggf. Bereichsspezifische Lösungen zur finanziellen Förderung</a:t>
            </a:r>
            <a:endParaRPr lang="de-DE" sz="1650" b="1" dirty="0"/>
          </a:p>
        </p:txBody>
      </p:sp>
    </p:spTree>
    <p:extLst>
      <p:ext uri="{BB962C8B-B14F-4D97-AF65-F5344CB8AC3E}">
        <p14:creationId xmlns:p14="http://schemas.microsoft.com/office/powerpoint/2010/main" val="241583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6" y="195486"/>
            <a:ext cx="5050778" cy="648072"/>
          </a:xfrm>
        </p:spPr>
        <p:txBody>
          <a:bodyPr anchor="ctr" anchorCtr="0"/>
          <a:lstStyle/>
          <a:p>
            <a:r>
              <a:rPr lang="de-DE" sz="2300">
                <a:solidFill>
                  <a:srgbClr val="02549E"/>
                </a:solidFill>
              </a:rPr>
              <a:t>Weiterentwicklung </a:t>
            </a:r>
            <a:br>
              <a:rPr lang="de-DE" sz="2300">
                <a:solidFill>
                  <a:srgbClr val="02549E"/>
                </a:solidFill>
              </a:rPr>
            </a:br>
            <a:r>
              <a:rPr lang="de-DE" sz="2300">
                <a:solidFill>
                  <a:srgbClr val="02549E"/>
                </a:solidFill>
              </a:rPr>
              <a:t>der MWBO als lernendes System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4665" y="951570"/>
            <a:ext cx="6453335" cy="35643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1650" b="1"/>
              <a:t>Gebietsweiterbildung ist für Psychotherapeutenkammern Neuland: </a:t>
            </a:r>
            <a:endParaRPr lang="de-DE" sz="1650"/>
          </a:p>
          <a:p>
            <a:pPr marL="257175" indent="-2571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50"/>
              <a:t>Pionierarbeit, die Entscheidungen unter Unsicherheit erfordert </a:t>
            </a:r>
          </a:p>
          <a:p>
            <a:pPr marL="257175" indent="-2571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50"/>
              <a:t>Berücksichtigen der Änderbarkeit von Regelungen</a:t>
            </a:r>
          </a:p>
          <a:p>
            <a:pPr marL="257175" indent="-257175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1500"/>
          </a:p>
          <a:p>
            <a:pPr>
              <a:spcBef>
                <a:spcPts val="0"/>
              </a:spcBef>
            </a:pPr>
            <a:r>
              <a:rPr lang="de-DE" sz="1650" b="1"/>
              <a:t>Kontinuierliche gemeinsame Zukunftsaufgabe: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50"/>
              <a:t>Monitoring der Umsetzung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50"/>
              <a:t>Evaluation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650"/>
              <a:t>Änderung und Pflege der MWBO und WBOen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1500" b="1" i="1" u="sng"/>
          </a:p>
          <a:p>
            <a:pPr marL="266700" indent="-266700" eaLnBrk="0" fontAlgn="base" hangingPunct="0"/>
            <a:r>
              <a:rPr lang="de-DE" sz="1650" b="1">
                <a:effectLst/>
                <a:sym typeface="Wingdings" panose="05000000000000000000" pitchFamily="2" charset="2"/>
              </a:rPr>
              <a:t> Aufrechterhaltung der Bundeseinheitlichkeit substantieller Regelungen</a:t>
            </a:r>
          </a:p>
          <a:p>
            <a:pPr marL="552450" indent="-285750" eaLnBrk="0" fontAlgn="base" hangingPunct="0">
              <a:spcBef>
                <a:spcPts val="0"/>
              </a:spcBef>
              <a:buFontTx/>
              <a:buChar char="-"/>
            </a:pPr>
            <a:r>
              <a:rPr lang="de-DE" sz="1650">
                <a:effectLst/>
              </a:rPr>
              <a:t>Mobilität der PtW</a:t>
            </a:r>
          </a:p>
          <a:p>
            <a:pPr marL="552450" indent="-285750" eaLnBrk="0" fontAlgn="base" hangingPunct="0">
              <a:spcBef>
                <a:spcPts val="0"/>
              </a:spcBef>
              <a:buFontTx/>
              <a:buChar char="-"/>
            </a:pPr>
            <a:r>
              <a:rPr lang="de-DE" sz="1650"/>
              <a:t>Reichweite als Norm</a:t>
            </a:r>
            <a:endParaRPr lang="de-DE" sz="165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217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0BC70-36DC-4BEB-BADB-3888C5B2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68" y="371092"/>
            <a:ext cx="5670629" cy="349556"/>
          </a:xfrm>
        </p:spPr>
        <p:txBody>
          <a:bodyPr/>
          <a:lstStyle/>
          <a:p>
            <a:r>
              <a:rPr lang="de-DE" dirty="0">
                <a:solidFill>
                  <a:srgbClr val="15549E"/>
                </a:solidFill>
              </a:rPr>
              <a:t>Überblick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B90707-C1FF-4A1B-9181-6F26598EB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8196" y="1437624"/>
            <a:ext cx="6479804" cy="28623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de-DE" sz="165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I: Hintergrund: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de-DE" sz="165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 der Psychotherapeutenausbildung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de-DE" sz="16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de-DE" sz="165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II: Konzeption und Umsetzung der Weiterbildung: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de-DE" sz="1650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Entwicklung und Verabschiedung neuer bundesweiter Standards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de-DE" sz="16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endParaRPr lang="de-DE" sz="16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8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6" y="195486"/>
            <a:ext cx="5050778" cy="648072"/>
          </a:xfrm>
        </p:spPr>
        <p:txBody>
          <a:bodyPr anchor="ctr" anchorCtr="0"/>
          <a:lstStyle/>
          <a:p>
            <a:r>
              <a:rPr lang="de-DE">
                <a:solidFill>
                  <a:srgbClr val="02549E"/>
                </a:solidFill>
              </a:rPr>
              <a:t>Zusammenfassung und Ausblick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4666" y="928200"/>
            <a:ext cx="5670629" cy="3564396"/>
          </a:xfrm>
        </p:spPr>
        <p:txBody>
          <a:bodyPr>
            <a:noAutofit/>
          </a:bodyPr>
          <a:lstStyle/>
          <a:p>
            <a:pPr marL="257175" indent="-257175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50" dirty="0"/>
              <a:t>Reform beseitigt zentrale Defizite der postgradualen Ausbildung</a:t>
            </a:r>
          </a:p>
          <a:p>
            <a:pPr marL="257175" indent="-257175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50" dirty="0"/>
              <a:t>Weiterbildung zu Fachpsychotherapeut*innen ist Neuland und erfordert Information und Umdenken bei allen Beteiligten</a:t>
            </a:r>
          </a:p>
          <a:p>
            <a:pPr marL="1282304" indent="-1015604" fontAlgn="base">
              <a:spcBef>
                <a:spcPts val="450"/>
              </a:spcBef>
            </a:pPr>
            <a:r>
              <a:rPr lang="de-DE" sz="1650" dirty="0"/>
              <a:t>Ende 2022: Erteilung der Approbation als Psychotherapeut*in für die ersten Absolvent*innen des neuen Masterstudiengangs </a:t>
            </a:r>
          </a:p>
          <a:p>
            <a:pPr marL="1282304" indent="-1015604" fontAlgn="base">
              <a:spcBef>
                <a:spcPts val="0"/>
              </a:spcBef>
              <a:tabLst>
                <a:tab pos="1346597" algn="l"/>
              </a:tabLst>
            </a:pPr>
            <a:r>
              <a:rPr lang="de-DE" sz="1650" dirty="0"/>
              <a:t>ab 2023:	Zulassung von WB-Befugten und Anerkennung von WB-Stätten</a:t>
            </a:r>
          </a:p>
          <a:p>
            <a:pPr marL="1282304" indent="-1015604" fontAlgn="base">
              <a:spcBef>
                <a:spcPts val="0"/>
              </a:spcBef>
            </a:pPr>
            <a:r>
              <a:rPr lang="de-DE" sz="1650" dirty="0"/>
              <a:t>ab 2025:	jährlich mindestens 2.500 Neuapprobierte für die Fachgebietsweiterbildung  </a:t>
            </a:r>
          </a:p>
          <a:p>
            <a:pPr marL="1282304" indent="-1015604" fontAlgn="base">
              <a:spcBef>
                <a:spcPts val="0"/>
              </a:spcBef>
            </a:pPr>
            <a:r>
              <a:rPr lang="de-DE" sz="1650" dirty="0"/>
              <a:t>2027: 	Erste Anerkennungen von Fachpsychotherapeut*innen möglich </a:t>
            </a:r>
          </a:p>
          <a:p>
            <a:pPr>
              <a:spcBef>
                <a:spcPts val="0"/>
              </a:spcBef>
            </a:pPr>
            <a:endParaRPr lang="de-DE" sz="1650" b="1" dirty="0"/>
          </a:p>
          <a:p>
            <a:pPr eaLnBrk="0" fontAlgn="base" hangingPunct="0"/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8275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018B427-6910-4A50-A822-BF3E58B523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35396" y="2409732"/>
            <a:ext cx="7236804" cy="324036"/>
          </a:xfrm>
        </p:spPr>
        <p:txBody>
          <a:bodyPr>
            <a:noAutofit/>
          </a:bodyPr>
          <a:lstStyle/>
          <a:p>
            <a:pPr algn="ctr"/>
            <a:r>
              <a:rPr lang="de-DE" sz="3000" spc="-56">
                <a:solidFill>
                  <a:srgbClr val="02549E"/>
                </a:solidFill>
                <a:ea typeface="+mj-ea"/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36391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35C3688-4081-49A7-A990-BCF318B240EC}"/>
              </a:ext>
            </a:extLst>
          </p:cNvPr>
          <p:cNvSpPr txBox="1">
            <a:spLocks/>
          </p:cNvSpPr>
          <p:nvPr/>
        </p:nvSpPr>
        <p:spPr>
          <a:xfrm>
            <a:off x="1160751" y="1250191"/>
            <a:ext cx="4698520" cy="26216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-100" baseline="0">
                <a:solidFill>
                  <a:srgbClr val="093F8B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de-DE" sz="1688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777CBD-D123-4838-A1C9-4751890AB36A}"/>
              </a:ext>
            </a:extLst>
          </p:cNvPr>
          <p:cNvSpPr txBox="1">
            <a:spLocks/>
          </p:cNvSpPr>
          <p:nvPr/>
        </p:nvSpPr>
        <p:spPr>
          <a:xfrm>
            <a:off x="1160751" y="1250191"/>
            <a:ext cx="4901042" cy="26216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-100" baseline="0">
                <a:solidFill>
                  <a:srgbClr val="093F8B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de-DE" sz="1688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A606C12-AFC8-4872-97D2-8CBBE2E1AC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000" y="1005576"/>
            <a:ext cx="6399000" cy="3774345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225"/>
              </a:spcBef>
              <a:tabLst>
                <a:tab pos="3935314" algn="l"/>
              </a:tabLst>
            </a:pPr>
            <a:r>
              <a:rPr lang="de-DE" sz="1650" b="1" dirty="0"/>
              <a:t>Reform der Psychotherapeutenausbildung</a:t>
            </a:r>
          </a:p>
          <a:p>
            <a:pPr fontAlgn="base">
              <a:lnSpc>
                <a:spcPct val="100000"/>
              </a:lnSpc>
              <a:spcBef>
                <a:spcPts val="225"/>
              </a:spcBef>
              <a:tabLst>
                <a:tab pos="3935314" algn="l"/>
              </a:tabLst>
            </a:pPr>
            <a:endParaRPr lang="de-DE" sz="1650" b="1" dirty="0"/>
          </a:p>
          <a:p>
            <a:pPr fontAlgn="base">
              <a:lnSpc>
                <a:spcPct val="100000"/>
              </a:lnSpc>
              <a:spcBef>
                <a:spcPts val="225"/>
              </a:spcBef>
              <a:tabLst>
                <a:tab pos="3935314" algn="l"/>
              </a:tabLst>
            </a:pPr>
            <a:r>
              <a:rPr lang="de-DE" sz="1650" i="1" dirty="0"/>
              <a:t>Zentrale Ziele:</a:t>
            </a:r>
          </a:p>
          <a:p>
            <a:pPr marL="192881" indent="-192881" fontAlgn="base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>
                <a:tab pos="3935314" algn="l"/>
              </a:tabLst>
            </a:pPr>
            <a:r>
              <a:rPr lang="de-DE" sz="1650" dirty="0"/>
              <a:t>Qualifizierung für die Breite des Berufsbildes und die Anforderungen der Versorgung</a:t>
            </a:r>
          </a:p>
          <a:p>
            <a:pPr marL="192881" indent="-192881" fontAlgn="base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>
                <a:tab pos="3935314" algn="l"/>
              </a:tabLst>
            </a:pPr>
            <a:r>
              <a:rPr lang="de-DE" sz="1650" dirty="0"/>
              <a:t>Hochschulabschluss auf Masterniveau für alle Psychotherapeut*innen</a:t>
            </a:r>
          </a:p>
          <a:p>
            <a:pPr marL="192881" indent="-192881" fontAlgn="base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>
                <a:tab pos="3935314" algn="l"/>
              </a:tabLst>
            </a:pPr>
            <a:r>
              <a:rPr lang="de-DE" sz="1650" dirty="0"/>
              <a:t>Angemessenes Einkommen in der Qualifizierung nach dem Studium</a:t>
            </a:r>
          </a:p>
          <a:p>
            <a:pPr marL="192881" indent="-192881" fontAlgn="base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>
                <a:tab pos="3935314" algn="l"/>
              </a:tabLst>
            </a:pPr>
            <a:r>
              <a:rPr lang="de-DE" sz="1650" dirty="0"/>
              <a:t>Vereinbarkeit von Familie, Beruf und wissenschaftlicher Qualifizierung</a:t>
            </a:r>
          </a:p>
          <a:p>
            <a:pPr marL="192881" indent="-192881" fontAlgn="base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>
                <a:tab pos="3935314" algn="l"/>
              </a:tabLst>
            </a:pPr>
            <a:r>
              <a:rPr lang="de-DE" sz="1650" dirty="0"/>
              <a:t>Sicherung der hohen Qualität der postgradualen Ausbildung</a:t>
            </a:r>
          </a:p>
          <a:p>
            <a:pPr fontAlgn="base">
              <a:lnSpc>
                <a:spcPct val="100000"/>
              </a:lnSpc>
              <a:spcBef>
                <a:spcPts val="225"/>
              </a:spcBef>
              <a:tabLst>
                <a:tab pos="3935314" algn="l"/>
              </a:tabLst>
            </a:pPr>
            <a:endParaRPr lang="de-DE" sz="1200" dirty="0"/>
          </a:p>
          <a:p>
            <a:pPr marL="466725" indent="-466725" fontAlgn="base">
              <a:lnSpc>
                <a:spcPct val="100000"/>
              </a:lnSpc>
              <a:spcBef>
                <a:spcPts val="225"/>
              </a:spcBef>
              <a:tabLst>
                <a:tab pos="3935314" algn="l"/>
              </a:tabLst>
            </a:pPr>
            <a:r>
              <a:rPr lang="de-DE" sz="1650" i="1" dirty="0"/>
              <a:t>=&gt; 	Ablösung der postgradualen „Ausbildung nach der Ausbildung“       durch ein Studium mit anschließender Approbation und nachfolgender Weiterbildung</a:t>
            </a:r>
          </a:p>
          <a:p>
            <a:pPr eaLnBrk="0" fontAlgn="base" hangingPunct="0">
              <a:lnSpc>
                <a:spcPct val="100000"/>
              </a:lnSpc>
            </a:pPr>
            <a:endParaRPr lang="de-DE" sz="165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8E7A4B-0C96-491E-9342-CE3D8F28FCF4}"/>
              </a:ext>
            </a:extLst>
          </p:cNvPr>
          <p:cNvSpPr txBox="1"/>
          <p:nvPr/>
        </p:nvSpPr>
        <p:spPr>
          <a:xfrm>
            <a:off x="431667" y="363579"/>
            <a:ext cx="5103567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250" spc="-75">
                <a:solidFill>
                  <a:srgbClr val="02549E"/>
                </a:solidFill>
                <a:latin typeface="Calibri"/>
                <a:ea typeface="+mj-ea"/>
                <a:cs typeface="Calibri"/>
              </a:rPr>
              <a:t>I. Hintergrund</a:t>
            </a:r>
          </a:p>
        </p:txBody>
      </p:sp>
    </p:spTree>
    <p:extLst>
      <p:ext uri="{BB962C8B-B14F-4D97-AF65-F5344CB8AC3E}">
        <p14:creationId xmlns:p14="http://schemas.microsoft.com/office/powerpoint/2010/main" val="42481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35C3688-4081-49A7-A990-BCF318B240EC}"/>
              </a:ext>
            </a:extLst>
          </p:cNvPr>
          <p:cNvSpPr txBox="1">
            <a:spLocks/>
          </p:cNvSpPr>
          <p:nvPr/>
        </p:nvSpPr>
        <p:spPr>
          <a:xfrm>
            <a:off x="1160751" y="1250191"/>
            <a:ext cx="4698520" cy="26216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-100" baseline="0">
                <a:solidFill>
                  <a:srgbClr val="093F8B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de-DE" sz="1688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777CBD-D123-4838-A1C9-4751890AB36A}"/>
              </a:ext>
            </a:extLst>
          </p:cNvPr>
          <p:cNvSpPr txBox="1">
            <a:spLocks/>
          </p:cNvSpPr>
          <p:nvPr/>
        </p:nvSpPr>
        <p:spPr>
          <a:xfrm>
            <a:off x="1160751" y="1250191"/>
            <a:ext cx="4901042" cy="26216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-100" baseline="0">
                <a:solidFill>
                  <a:srgbClr val="093F8B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de-DE" sz="1688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8E7A4B-0C96-491E-9342-CE3D8F28FCF4}"/>
              </a:ext>
            </a:extLst>
          </p:cNvPr>
          <p:cNvSpPr txBox="1"/>
          <p:nvPr/>
        </p:nvSpPr>
        <p:spPr>
          <a:xfrm>
            <a:off x="431667" y="363579"/>
            <a:ext cx="5103567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250" spc="-75">
                <a:solidFill>
                  <a:srgbClr val="02549E"/>
                </a:solidFill>
                <a:latin typeface="Calibri"/>
                <a:ea typeface="+mj-ea"/>
                <a:cs typeface="Calibri"/>
              </a:rPr>
              <a:t>Der lange Weg zur Reform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1EE597-863A-4F36-AB0C-D4E5D6125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89" t="22538" r="27862" b="20134"/>
          <a:stretch/>
        </p:blipFill>
        <p:spPr>
          <a:xfrm>
            <a:off x="1403775" y="843558"/>
            <a:ext cx="4050450" cy="406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B6F3FE1-E776-4397-8DB9-2506DF1F5D2F}"/>
              </a:ext>
            </a:extLst>
          </p:cNvPr>
          <p:cNvSpPr txBox="1"/>
          <p:nvPr/>
        </p:nvSpPr>
        <p:spPr>
          <a:xfrm>
            <a:off x="431667" y="362991"/>
            <a:ext cx="5643627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250" spc="-75">
                <a:solidFill>
                  <a:srgbClr val="02549E"/>
                </a:solidFill>
                <a:latin typeface="Calibri"/>
                <a:ea typeface="+mj-ea"/>
                <a:cs typeface="Calibri"/>
              </a:rPr>
              <a:t>Die alte und die neue Qualifizierungsstruktur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2AD1CCB1-38B0-409A-8E2A-E778EF671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77933"/>
              </p:ext>
            </p:extLst>
          </p:nvPr>
        </p:nvGraphicFramePr>
        <p:xfrm>
          <a:off x="1028700" y="877888"/>
          <a:ext cx="5000625" cy="420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91121" imgH="5591100" progId="Word.Document.12">
                  <p:embed/>
                </p:oleObj>
              </mc:Choice>
              <mc:Fallback>
                <p:oleObj name="Document" r:id="rId3" imgW="6091121" imgH="5591100" progId="Word.Documen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2AD1CCB1-38B0-409A-8E2A-E778EF671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8700" y="877888"/>
                        <a:ext cx="5000625" cy="420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EE9CC7D-5A84-4639-846D-28A11D8E12DC}"/>
              </a:ext>
            </a:extLst>
          </p:cNvPr>
          <p:cNvSpPr/>
          <p:nvPr/>
        </p:nvSpPr>
        <p:spPr>
          <a:xfrm>
            <a:off x="5769256" y="4876006"/>
            <a:ext cx="1008112" cy="267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35C3688-4081-49A7-A990-BCF318B240EC}"/>
              </a:ext>
            </a:extLst>
          </p:cNvPr>
          <p:cNvSpPr txBox="1">
            <a:spLocks/>
          </p:cNvSpPr>
          <p:nvPr/>
        </p:nvSpPr>
        <p:spPr>
          <a:xfrm>
            <a:off x="1160751" y="1250191"/>
            <a:ext cx="4698520" cy="26216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-100" baseline="0">
                <a:solidFill>
                  <a:srgbClr val="093F8B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de-DE" sz="1688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777CBD-D123-4838-A1C9-4751890AB36A}"/>
              </a:ext>
            </a:extLst>
          </p:cNvPr>
          <p:cNvSpPr txBox="1">
            <a:spLocks/>
          </p:cNvSpPr>
          <p:nvPr/>
        </p:nvSpPr>
        <p:spPr>
          <a:xfrm>
            <a:off x="1160751" y="1250191"/>
            <a:ext cx="4901042" cy="26216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-100" baseline="0">
                <a:solidFill>
                  <a:srgbClr val="093F8B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de-DE" sz="1688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A606C12-AFC8-4872-97D2-8CBBE2E1AC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670" y="1005576"/>
            <a:ext cx="6018330" cy="3774345"/>
          </a:xfrm>
        </p:spPr>
        <p:txBody>
          <a:bodyPr>
            <a:noAutofit/>
          </a:bodyPr>
          <a:lstStyle/>
          <a:p>
            <a:pPr marL="134541" indent="-134541" fontAlgn="base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de-DE" sz="1650" dirty="0"/>
              <a:t>Sukzessive Umstellung psychologischer Bachelor- und Masterstudiengänge und Zulassung (weiterer) privater Hochschulen mit den neuen Studiengängen </a:t>
            </a:r>
          </a:p>
          <a:p>
            <a:pPr marL="446088" indent="-446088" fontAlgn="base">
              <a:spcBef>
                <a:spcPts val="225"/>
              </a:spcBef>
            </a:pPr>
            <a:r>
              <a:rPr lang="de-DE" sz="1650" dirty="0"/>
              <a:t>   </a:t>
            </a:r>
            <a:r>
              <a:rPr lang="de-DE" sz="1650" dirty="0">
                <a:sym typeface="Wingdings" panose="05000000000000000000" pitchFamily="2" charset="2"/>
              </a:rPr>
              <a:t> 	Anforderungen der </a:t>
            </a:r>
            <a:r>
              <a:rPr lang="de-DE" sz="1650" dirty="0" err="1">
                <a:sym typeface="Wingdings" panose="05000000000000000000" pitchFamily="2" charset="2"/>
              </a:rPr>
              <a:t>PsychThApprO</a:t>
            </a:r>
            <a:r>
              <a:rPr lang="de-DE" sz="1650" dirty="0"/>
              <a:t> </a:t>
            </a:r>
          </a:p>
          <a:p>
            <a:pPr marL="446088" indent="-446088" fontAlgn="base">
              <a:spcBef>
                <a:spcPts val="225"/>
              </a:spcBef>
            </a:pPr>
            <a:r>
              <a:rPr lang="de-DE" sz="1650" dirty="0">
                <a:sym typeface="Wingdings" panose="05000000000000000000" pitchFamily="2" charset="2"/>
              </a:rPr>
              <a:t>   	Erste Absolvent*innen der neuen Studiengänge seit Herbst 2022</a:t>
            </a:r>
          </a:p>
          <a:p>
            <a:pPr marL="446088" indent="-446088" fontAlgn="base">
              <a:spcBef>
                <a:spcPts val="225"/>
              </a:spcBef>
            </a:pPr>
            <a:endParaRPr lang="de-DE" sz="1600" dirty="0"/>
          </a:p>
          <a:p>
            <a:pPr marL="177800" indent="-177800" fontAlgn="base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de-DE" sz="1650" dirty="0">
                <a:sym typeface="Wingdings" panose="05000000000000000000" pitchFamily="2" charset="2"/>
              </a:rPr>
              <a:t>Neu-Approbierte aufgrund im Ausland erworbener Qualifikationen </a:t>
            </a:r>
            <a:endParaRPr lang="de-DE" sz="1650" dirty="0"/>
          </a:p>
          <a:p>
            <a:pPr fontAlgn="base">
              <a:spcBef>
                <a:spcPts val="225"/>
              </a:spcBef>
            </a:pPr>
            <a:endParaRPr lang="de-DE" sz="1650" dirty="0"/>
          </a:p>
          <a:p>
            <a:pPr marL="134541" indent="-134541" fontAlgn="base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de-DE" sz="1650" dirty="0"/>
              <a:t>Erreichen des prognostizierten Bedarfs (mind. 2.500 Absolvent*innen p. a.) ab 2025</a:t>
            </a:r>
          </a:p>
          <a:p>
            <a:pPr marL="446088" indent="-360363" fontAlgn="base">
              <a:spcBef>
                <a:spcPts val="225"/>
              </a:spcBef>
            </a:pPr>
            <a:r>
              <a:rPr lang="de-DE" sz="1650" dirty="0">
                <a:sym typeface="Wingdings" panose="05000000000000000000" pitchFamily="2" charset="2"/>
              </a:rPr>
              <a:t>    </a:t>
            </a:r>
            <a:endParaRPr lang="de-DE" dirty="0"/>
          </a:p>
          <a:p>
            <a:pPr fontAlgn="base">
              <a:spcBef>
                <a:spcPts val="0"/>
              </a:spcBef>
            </a:pPr>
            <a:endParaRPr lang="de-DE" dirty="0"/>
          </a:p>
          <a:p>
            <a:pPr fontAlgn="base">
              <a:lnSpc>
                <a:spcPct val="100000"/>
              </a:lnSpc>
              <a:tabLst>
                <a:tab pos="3935314" algn="l"/>
              </a:tabLst>
            </a:pPr>
            <a:endParaRPr lang="de-DE" sz="1650" b="1" dirty="0"/>
          </a:p>
          <a:p>
            <a:pPr marL="192881" indent="-192881" fontAlgn="base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935314" algn="l"/>
              </a:tabLst>
            </a:pPr>
            <a:endParaRPr lang="de-DE" sz="1650" dirty="0"/>
          </a:p>
          <a:p>
            <a:pPr eaLnBrk="0" fontAlgn="base" hangingPunct="0">
              <a:lnSpc>
                <a:spcPct val="100000"/>
              </a:lnSpc>
            </a:pPr>
            <a:endParaRPr lang="de-DE" sz="165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332078-9776-4676-B2DA-025B52102DFC}"/>
              </a:ext>
            </a:extLst>
          </p:cNvPr>
          <p:cNvSpPr txBox="1"/>
          <p:nvPr/>
        </p:nvSpPr>
        <p:spPr>
          <a:xfrm>
            <a:off x="431667" y="363579"/>
            <a:ext cx="5103567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250" spc="-75">
                <a:solidFill>
                  <a:srgbClr val="02549E"/>
                </a:solidFill>
                <a:latin typeface="Calibri"/>
                <a:ea typeface="+mj-ea"/>
                <a:cs typeface="Calibri"/>
              </a:rPr>
              <a:t>Approbation „Psychotherapeut*in“</a:t>
            </a:r>
          </a:p>
        </p:txBody>
      </p:sp>
    </p:spTree>
    <p:extLst>
      <p:ext uri="{BB962C8B-B14F-4D97-AF65-F5344CB8AC3E}">
        <p14:creationId xmlns:p14="http://schemas.microsoft.com/office/powerpoint/2010/main" val="42319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35C3688-4081-49A7-A990-BCF318B240EC}"/>
              </a:ext>
            </a:extLst>
          </p:cNvPr>
          <p:cNvSpPr txBox="1">
            <a:spLocks/>
          </p:cNvSpPr>
          <p:nvPr/>
        </p:nvSpPr>
        <p:spPr>
          <a:xfrm>
            <a:off x="1160751" y="1250191"/>
            <a:ext cx="4698520" cy="26216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-100" baseline="0">
                <a:solidFill>
                  <a:srgbClr val="093F8B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de-DE" sz="1688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777CBD-D123-4838-A1C9-4751890AB36A}"/>
              </a:ext>
            </a:extLst>
          </p:cNvPr>
          <p:cNvSpPr txBox="1">
            <a:spLocks/>
          </p:cNvSpPr>
          <p:nvPr/>
        </p:nvSpPr>
        <p:spPr>
          <a:xfrm>
            <a:off x="1160751" y="1250191"/>
            <a:ext cx="4901042" cy="262167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-100" baseline="0">
                <a:solidFill>
                  <a:srgbClr val="093F8B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de-DE" sz="1688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A606C12-AFC8-4872-97D2-8CBBE2E1AC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670" y="1005576"/>
            <a:ext cx="6307890" cy="3774345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spcBef>
                <a:spcPts val="225"/>
              </a:spcBef>
            </a:pPr>
            <a:r>
              <a:rPr lang="de-DE" sz="1650" b="1" dirty="0"/>
              <a:t>Erfahrungen in der Suchthilfe im Rahmen von Praktika </a:t>
            </a:r>
          </a:p>
          <a:p>
            <a:pPr fontAlgn="base">
              <a:spcBef>
                <a:spcPts val="225"/>
              </a:spcBef>
            </a:pPr>
            <a:r>
              <a:rPr lang="de-DE" sz="1650" b="1" i="1" dirty="0"/>
              <a:t>Bachelorstudium: </a:t>
            </a:r>
          </a:p>
          <a:p>
            <a:pPr marL="285750" indent="-285750" fontAlgn="base">
              <a:lnSpc>
                <a:spcPts val="18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de-DE" sz="1400" u="sng" dirty="0"/>
              <a:t>Orientierungspraktikum</a:t>
            </a:r>
            <a:r>
              <a:rPr lang="de-DE" sz="1400" dirty="0"/>
              <a:t> (150 Stunden in interdisziplinären Einrichtungen der Gesundheitsversorgung oder in anderen Einrichtungen zur Erhaltung, Förderung und Wiederherstellung psychischer Gesundheit)</a:t>
            </a:r>
          </a:p>
          <a:p>
            <a:pPr marL="285750" indent="-285750" fontAlgn="base">
              <a:lnSpc>
                <a:spcPts val="18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de-DE" sz="1400" u="sng" dirty="0"/>
              <a:t>Berufsqualifizierende Tätigkeit I</a:t>
            </a:r>
            <a:r>
              <a:rPr lang="de-DE" sz="1400" dirty="0"/>
              <a:t> (240 Stunden in Einrichtungen der Versorgung oder Reha psychisch kranker Menschen und weiteren Einrichtungen in denen PP, KJP oder Psychotherapeut*innen tätig sind) </a:t>
            </a:r>
          </a:p>
          <a:p>
            <a:pPr fontAlgn="base">
              <a:spcBef>
                <a:spcPts val="225"/>
              </a:spcBef>
            </a:pPr>
            <a:r>
              <a:rPr lang="de-DE" sz="1650" b="1" i="1" dirty="0"/>
              <a:t>Masterstudium: </a:t>
            </a:r>
          </a:p>
          <a:p>
            <a:pPr marL="285750" indent="-285750" fontAlgn="base">
              <a:lnSpc>
                <a:spcPts val="18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de-DE" sz="1400" u="sng" dirty="0"/>
              <a:t>Berufsqualifizierende Tätigkeit III </a:t>
            </a:r>
            <a:r>
              <a:rPr lang="de-DE" sz="1400" dirty="0"/>
              <a:t>(600 Stunden in Einrichtungen der psychotherapeutischen Versorgung, in denen PP, KJP oder Fachpsychotherapeut*innen tätig sind, davon 450 Stunden (teil-)stationär)</a:t>
            </a:r>
          </a:p>
          <a:p>
            <a:pPr fontAlgn="base">
              <a:spcBef>
                <a:spcPts val="225"/>
              </a:spcBef>
            </a:pPr>
            <a:endParaRPr lang="de-DE" sz="1650" dirty="0">
              <a:sym typeface="Wingdings" panose="05000000000000000000" pitchFamily="2" charset="2"/>
            </a:endParaRPr>
          </a:p>
          <a:p>
            <a:pPr fontAlgn="base">
              <a:spcBef>
                <a:spcPts val="225"/>
              </a:spcBef>
            </a:pPr>
            <a:r>
              <a:rPr lang="de-DE" sz="1650" b="1" dirty="0">
                <a:sym typeface="Wingdings" panose="05000000000000000000" pitchFamily="2" charset="2"/>
              </a:rPr>
              <a:t> Potential zur Verzahnung mit Forschung und Lehre</a:t>
            </a:r>
            <a:endParaRPr lang="de-DE" sz="1650" b="1" dirty="0"/>
          </a:p>
          <a:p>
            <a:pPr marL="446088" indent="-360363" fontAlgn="base">
              <a:spcBef>
                <a:spcPts val="225"/>
              </a:spcBef>
            </a:pPr>
            <a:r>
              <a:rPr lang="de-DE" sz="1650" dirty="0">
                <a:sym typeface="Wingdings" panose="05000000000000000000" pitchFamily="2" charset="2"/>
              </a:rPr>
              <a:t>    </a:t>
            </a:r>
            <a:endParaRPr lang="de-DE" dirty="0"/>
          </a:p>
          <a:p>
            <a:pPr fontAlgn="base">
              <a:spcBef>
                <a:spcPts val="0"/>
              </a:spcBef>
            </a:pPr>
            <a:endParaRPr lang="de-DE" dirty="0"/>
          </a:p>
          <a:p>
            <a:pPr fontAlgn="base">
              <a:lnSpc>
                <a:spcPct val="100000"/>
              </a:lnSpc>
              <a:tabLst>
                <a:tab pos="3935314" algn="l"/>
              </a:tabLst>
            </a:pPr>
            <a:endParaRPr lang="de-DE" sz="1650" b="1" dirty="0"/>
          </a:p>
          <a:p>
            <a:pPr marL="192881" indent="-192881" fontAlgn="base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935314" algn="l"/>
              </a:tabLst>
            </a:pPr>
            <a:endParaRPr lang="de-DE" sz="1650" dirty="0"/>
          </a:p>
          <a:p>
            <a:pPr eaLnBrk="0" fontAlgn="base" hangingPunct="0">
              <a:lnSpc>
                <a:spcPct val="100000"/>
              </a:lnSpc>
            </a:pPr>
            <a:endParaRPr lang="de-DE" sz="165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332078-9776-4676-B2DA-025B52102DFC}"/>
              </a:ext>
            </a:extLst>
          </p:cNvPr>
          <p:cNvSpPr txBox="1"/>
          <p:nvPr/>
        </p:nvSpPr>
        <p:spPr>
          <a:xfrm>
            <a:off x="431667" y="363579"/>
            <a:ext cx="5103567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250" spc="-75">
                <a:solidFill>
                  <a:srgbClr val="02549E"/>
                </a:solidFill>
                <a:latin typeface="Calibri"/>
                <a:ea typeface="+mj-ea"/>
                <a:cs typeface="Calibri"/>
              </a:rPr>
              <a:t>Neue Perspektiven für die Suchthilfe</a:t>
            </a:r>
          </a:p>
        </p:txBody>
      </p:sp>
    </p:spTree>
    <p:extLst>
      <p:ext uri="{BB962C8B-B14F-4D97-AF65-F5344CB8AC3E}">
        <p14:creationId xmlns:p14="http://schemas.microsoft.com/office/powerpoint/2010/main" val="16050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FBCDE60-E28B-46AD-85A9-8A1A1D20D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00" t="16401" r="36350" b="16401"/>
          <a:stretch/>
        </p:blipFill>
        <p:spPr>
          <a:xfrm rot="326469">
            <a:off x="4251911" y="1153041"/>
            <a:ext cx="2480097" cy="3306796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4666" y="1005578"/>
            <a:ext cx="6336703" cy="3729384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ts val="450"/>
              </a:spcBef>
              <a:buClr>
                <a:srgbClr val="02549E"/>
              </a:buClr>
            </a:pPr>
            <a:r>
              <a:rPr lang="de-DE" sz="1650" b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Entwicklung und Verabschiedung bundesweiter Standards</a:t>
            </a:r>
          </a:p>
          <a:p>
            <a:pPr eaLnBrk="0" fontAlgn="base" hangingPunct="0">
              <a:spcBef>
                <a:spcPts val="450"/>
              </a:spcBef>
              <a:buClr>
                <a:srgbClr val="02549E"/>
              </a:buClr>
            </a:pPr>
            <a:r>
              <a:rPr lang="de-DE" sz="1500" b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Konkretisierung der Anforderungen der </a:t>
            </a:r>
            <a:r>
              <a:rPr lang="de-DE" sz="1500" b="1" dirty="0" err="1">
                <a:solidFill>
                  <a:schemeClr val="tx1">
                    <a:lumMod val="75000"/>
                  </a:schemeClr>
                </a:solidFill>
                <a:cs typeface="Arial" charset="0"/>
              </a:rPr>
              <a:t>Heilberufekammergesetze</a:t>
            </a:r>
            <a:r>
              <a:rPr lang="de-DE" sz="1500" b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pPr marL="285743" indent="-285743" eaLnBrk="0" fontAlgn="base" hangingPunct="0">
              <a:lnSpc>
                <a:spcPts val="1800"/>
              </a:lnSpc>
              <a:spcBef>
                <a:spcPts val="450"/>
              </a:spcBef>
              <a:buClr>
                <a:srgbClr val="02549E"/>
              </a:buClr>
              <a:buFont typeface="Courier New" panose="02070309020205020404" pitchFamily="49" charset="0"/>
              <a:buChar char="o"/>
            </a:pPr>
            <a:r>
              <a:rPr lang="de-DE" sz="15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Ziele, Struktur, Inhalte, Dauer der Weiterbildung</a:t>
            </a:r>
          </a:p>
          <a:p>
            <a:pPr marL="285743" indent="-285743" eaLnBrk="0" fontAlgn="base" hangingPunct="0">
              <a:lnSpc>
                <a:spcPts val="1800"/>
              </a:lnSpc>
              <a:spcBef>
                <a:spcPts val="450"/>
              </a:spcBef>
              <a:buClr>
                <a:srgbClr val="02549E"/>
              </a:buClr>
              <a:buFont typeface="Courier New" panose="02070309020205020404" pitchFamily="49" charset="0"/>
              <a:buChar char="o"/>
            </a:pPr>
            <a:r>
              <a:rPr lang="de-DE" sz="15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Voraussetzungen für die Anerkennung und 			           das Führen von Bezeichnungen </a:t>
            </a:r>
          </a:p>
          <a:p>
            <a:pPr marL="285743" indent="-285743" eaLnBrk="0" fontAlgn="base" hangingPunct="0">
              <a:lnSpc>
                <a:spcPts val="1800"/>
              </a:lnSpc>
              <a:spcBef>
                <a:spcPts val="450"/>
              </a:spcBef>
              <a:buClr>
                <a:srgbClr val="02549E"/>
              </a:buClr>
              <a:buFont typeface="Courier New" panose="02070309020205020404" pitchFamily="49" charset="0"/>
              <a:buChar char="o"/>
            </a:pPr>
            <a:r>
              <a:rPr lang="de-DE" sz="15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Anforderungen an die Weiterbildungsbefugnis</a:t>
            </a:r>
          </a:p>
          <a:p>
            <a:pPr marL="285743" indent="-285743" eaLnBrk="0" fontAlgn="base" hangingPunct="0">
              <a:lnSpc>
                <a:spcPts val="1800"/>
              </a:lnSpc>
              <a:spcBef>
                <a:spcPts val="450"/>
              </a:spcBef>
              <a:buClr>
                <a:srgbClr val="02549E"/>
              </a:buClr>
              <a:buFont typeface="Courier New" panose="02070309020205020404" pitchFamily="49" charset="0"/>
              <a:buChar char="o"/>
            </a:pPr>
            <a:r>
              <a:rPr lang="de-DE" sz="15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Anforderungen an die Weiterbildungsstätten</a:t>
            </a:r>
          </a:p>
          <a:p>
            <a:pPr marL="285743" indent="-285743" eaLnBrk="0" fontAlgn="base" hangingPunct="0">
              <a:lnSpc>
                <a:spcPts val="1800"/>
              </a:lnSpc>
              <a:spcBef>
                <a:spcPts val="450"/>
              </a:spcBef>
              <a:buClr>
                <a:srgbClr val="02549E"/>
              </a:buClr>
              <a:buFont typeface="Courier New" panose="02070309020205020404" pitchFamily="49" charset="0"/>
              <a:buChar char="o"/>
            </a:pPr>
            <a:endParaRPr lang="de-DE" sz="1500" dirty="0">
              <a:solidFill>
                <a:schemeClr val="tx1">
                  <a:lumMod val="75000"/>
                </a:schemeClr>
              </a:solidFill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de-DE" sz="1500" b="1" dirty="0">
                <a:solidFill>
                  <a:schemeClr val="tx1">
                    <a:lumMod val="75000"/>
                  </a:schemeClr>
                </a:solidFill>
                <a:cs typeface="Arial" charset="0"/>
                <a:sym typeface="Wingdings" panose="05000000000000000000" pitchFamily="2" charset="2"/>
              </a:rPr>
              <a:t>Auf Grundlage des Gesamtkonzept zur Reform der psychotherapeutischen Aus- und Weiterbildung (</a:t>
            </a:r>
            <a:r>
              <a:rPr lang="de-DE" sz="1500" b="1" dirty="0" err="1">
                <a:solidFill>
                  <a:schemeClr val="tx1">
                    <a:lumMod val="75000"/>
                  </a:schemeClr>
                </a:solidFill>
                <a:cs typeface="Arial" charset="0"/>
                <a:sym typeface="Wingdings" panose="05000000000000000000" pitchFamily="2" charset="2"/>
              </a:rPr>
              <a:t>BPtK</a:t>
            </a:r>
            <a:r>
              <a:rPr lang="de-DE" sz="1500" b="1" dirty="0">
                <a:solidFill>
                  <a:schemeClr val="tx1">
                    <a:lumMod val="75000"/>
                  </a:schemeClr>
                </a:solidFill>
                <a:cs typeface="Arial" charset="0"/>
                <a:sym typeface="Wingdings" panose="05000000000000000000" pitchFamily="2" charset="2"/>
              </a:rPr>
              <a:t> Projekt Transition, 2015 – 2017)</a:t>
            </a:r>
          </a:p>
          <a:p>
            <a:pPr marL="270272" indent="-270272">
              <a:lnSpc>
                <a:spcPts val="1800"/>
              </a:lnSpc>
              <a:buFont typeface="Arial" pitchFamily="34" charset="0"/>
              <a:buChar char="•"/>
            </a:pPr>
            <a:r>
              <a:rPr lang="de-DE" sz="1500" dirty="0">
                <a:sym typeface="Wingdings" panose="05000000000000000000" pitchFamily="2" charset="2"/>
              </a:rPr>
              <a:t>mit breiter Beteiligung der Profession und unter Nutzung externer Expertise </a:t>
            </a:r>
          </a:p>
          <a:p>
            <a:pPr marL="270272" indent="-270272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273837" algn="l"/>
              </a:tabLst>
            </a:pPr>
            <a:r>
              <a:rPr lang="de-DE" sz="1500" dirty="0">
                <a:sym typeface="Wingdings" panose="05000000000000000000" pitchFamily="2" charset="2"/>
              </a:rPr>
              <a:t>mit dem Ziel der Qualifizierung für eine bedarfsgerechte psychotherapeutische Versorgung </a:t>
            </a:r>
          </a:p>
          <a:p>
            <a:pPr marL="285743" indent="-285743" eaLnBrk="0" fontAlgn="base" hangingPunct="0">
              <a:spcBef>
                <a:spcPts val="450"/>
              </a:spcBef>
              <a:buClr>
                <a:srgbClr val="02549E"/>
              </a:buClr>
              <a:buFont typeface="Courier New" panose="02070309020205020404" pitchFamily="49" charset="0"/>
              <a:buChar char="o"/>
            </a:pPr>
            <a:endParaRPr lang="de-DE" sz="1500" dirty="0">
              <a:solidFill>
                <a:schemeClr val="tx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5CD2F32-12CC-4674-B482-2633B8B9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221366"/>
            <a:ext cx="5616624" cy="648072"/>
          </a:xfrm>
        </p:spPr>
        <p:txBody>
          <a:bodyPr anchor="ctr" anchorCtr="0"/>
          <a:lstStyle/>
          <a:p>
            <a:pPr marL="266700" indent="-266700"/>
            <a:r>
              <a:rPr lang="de-DE">
                <a:solidFill>
                  <a:srgbClr val="02549E"/>
                </a:solidFill>
              </a:rPr>
              <a:t>II. Konzeption und Umsetzung </a:t>
            </a:r>
            <a:br>
              <a:rPr lang="de-DE">
                <a:solidFill>
                  <a:srgbClr val="02549E"/>
                </a:solidFill>
              </a:rPr>
            </a:br>
            <a:r>
              <a:rPr lang="de-DE">
                <a:solidFill>
                  <a:srgbClr val="02549E"/>
                </a:solidFill>
              </a:rPr>
              <a:t>der Weiterbildung</a:t>
            </a:r>
          </a:p>
        </p:txBody>
      </p:sp>
    </p:spTree>
    <p:extLst>
      <p:ext uri="{BB962C8B-B14F-4D97-AF65-F5344CB8AC3E}">
        <p14:creationId xmlns:p14="http://schemas.microsoft.com/office/powerpoint/2010/main" val="7411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04664" y="1008531"/>
            <a:ext cx="5940660" cy="309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</a:pPr>
            <a:r>
              <a:rPr lang="de-DE" sz="1650" b="1" kern="0" dirty="0"/>
              <a:t>Psychotherapie für Erwachsene, Psychotherapie für Kinder und Jugendliche und Neuropsychologische Psychotherapie</a:t>
            </a:r>
          </a:p>
          <a:p>
            <a:pPr>
              <a:spcAft>
                <a:spcPts val="150"/>
              </a:spcAft>
            </a:pPr>
            <a:r>
              <a:rPr lang="de-DE" sz="1650" i="1" dirty="0"/>
              <a:t>Zusatztitel: </a:t>
            </a:r>
            <a:r>
              <a:rPr lang="de-DE" sz="1650" dirty="0"/>
              <a:t>„Fachpsychotherapeut*in für …“</a:t>
            </a:r>
          </a:p>
          <a:p>
            <a:pPr>
              <a:spcAft>
                <a:spcPts val="150"/>
              </a:spcAft>
            </a:pPr>
            <a:endParaRPr lang="de-DE" sz="1050" b="1" dirty="0"/>
          </a:p>
          <a:p>
            <a:pPr>
              <a:spcAft>
                <a:spcPts val="450"/>
              </a:spcAft>
              <a:buClr>
                <a:schemeClr val="tx2"/>
              </a:buClr>
            </a:pPr>
            <a:r>
              <a:rPr lang="de-DE" sz="1650" b="1" dirty="0"/>
              <a:t>Weiterbildungen vermitteln ausreichende Erfahrungen für </a:t>
            </a:r>
          </a:p>
          <a:p>
            <a:pPr marL="198835" lvl="1" indent="-198835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1650" dirty="0"/>
              <a:t>die routinierte Wahrnehmung psychotherapeutischer Aufgaben </a:t>
            </a:r>
          </a:p>
          <a:p>
            <a:pPr marL="198835" lvl="1" indent="-198835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1650" dirty="0"/>
              <a:t>eine gleichwertige Qualifizierung für unterschiedliche Versorgungsbereiche</a:t>
            </a:r>
          </a:p>
          <a:p>
            <a:pPr marL="198835" lvl="1" indent="-198835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1650" dirty="0"/>
              <a:t>ein angemessenes Gehalt der Psychotherapeut*innen in Weiterbildung</a:t>
            </a:r>
          </a:p>
          <a:p>
            <a:pPr marL="198835" lvl="1" indent="-198835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endParaRPr lang="de-DE" sz="1050" b="1" dirty="0"/>
          </a:p>
          <a:p>
            <a:pPr>
              <a:buClr>
                <a:schemeClr val="tx2"/>
              </a:buClr>
            </a:pPr>
            <a:r>
              <a:rPr lang="de-DE" sz="1650" dirty="0"/>
              <a:t>	          </a:t>
            </a:r>
            <a:endParaRPr lang="de-DE" sz="1950" b="1" kern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2079D78-6CC1-482E-BD6D-DEA26145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221366"/>
            <a:ext cx="5292588" cy="648072"/>
          </a:xfrm>
        </p:spPr>
        <p:txBody>
          <a:bodyPr anchor="ctr" anchorCtr="0"/>
          <a:lstStyle/>
          <a:p>
            <a:r>
              <a:rPr lang="de-DE">
                <a:solidFill>
                  <a:srgbClr val="02549E"/>
                </a:solidFill>
              </a:rPr>
              <a:t>Neu: Fachgebietsweiterbildungen </a:t>
            </a:r>
          </a:p>
        </p:txBody>
      </p:sp>
    </p:spTree>
    <p:extLst>
      <p:ext uri="{BB962C8B-B14F-4D97-AF65-F5344CB8AC3E}">
        <p14:creationId xmlns:p14="http://schemas.microsoft.com/office/powerpoint/2010/main" val="2254838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PtK-Powerpoint_Vorlage">
  <a:themeElements>
    <a:clrScheme name="Benutzerdefiniert 24">
      <a:dk1>
        <a:srgbClr val="645C5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skDueDate xmlns="http://schemas.microsoft.com/sharepoint/v3/fields" xsi:nil="true"/>
    <TaxCatchAll xmlns="60e84d6c-d6cd-43f1-8168-6d7caf420ec0" xsi:nil="true"/>
    <lcf76f155ced4ddcb4097134ff3c332f xmlns="b50aeed4-80aa-49c0-bf95-f9f6a9b36ff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A70B61176E01448AECFEAE6D40E030" ma:contentTypeVersion="31" ma:contentTypeDescription="Ein neues Dokument erstellen." ma:contentTypeScope="" ma:versionID="79d8d537f7d197dfb2b1ad3a9cb84c86">
  <xsd:schema xmlns:xsd="http://www.w3.org/2001/XMLSchema" xmlns:xs="http://www.w3.org/2001/XMLSchema" xmlns:p="http://schemas.microsoft.com/office/2006/metadata/properties" xmlns:ns2="c774c139-cdeb-45b6-b6f9-d1981478cb9a" xmlns:ns3="b50aeed4-80aa-49c0-bf95-f9f6a9b36ff9" xmlns:ns4="60e84d6c-d6cd-43f1-8168-6d7caf420ec0" xmlns:ns5="http://schemas.microsoft.com/sharepoint/v3/fields" targetNamespace="http://schemas.microsoft.com/office/2006/metadata/properties" ma:root="true" ma:fieldsID="777ab3a19ab0548fbe4eb1a5c7be899b" ns2:_="" ns3:_="" ns4:_="" ns5:_="">
    <xsd:import namespace="c774c139-cdeb-45b6-b6f9-d1981478cb9a"/>
    <xsd:import namespace="b50aeed4-80aa-49c0-bf95-f9f6a9b36ff9"/>
    <xsd:import namespace="60e84d6c-d6cd-43f1-8168-6d7caf420ec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4:SharedWithUsers" minOccurs="0"/>
                <xsd:element ref="ns5:TaskDu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4c139-cdeb-45b6-b6f9-d1981478cb9a" elementFormDefault="qualified">
    <xsd:import namespace="http://schemas.microsoft.com/office/2006/documentManagement/types"/>
    <xsd:import namespace="http://schemas.microsoft.com/office/infopath/2007/PartnerControls"/>
    <xsd:element name="SharedWithDetails" ma:index="1" nillable="true" ma:displayName="Freigegeben für - Details" ma:description="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aeed4-80aa-49c0-bf95-f9f6a9b36f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4" nillable="true" ma:displayName="Tags" ma:hidden="true" ma:internalName="MediaServiceAutoTags" ma:readOnly="true">
      <xsd:simpleType>
        <xsd:restriction base="dms:Text"/>
      </xsd:simpleType>
    </xsd:element>
    <xsd:element name="MediaServiceOCR" ma:index="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1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eab896e7-f8e5-4c9a-94a3-ff1ce09c6c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84d6c-d6cd-43f1-8168-6d7caf420ec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cb1e173-4f51-4b2b-be58-de60e630bc1f}" ma:internalName="TaxCatchAll" ma:readOnly="false" ma:showField="CatchAllData" ma:web="60e84d6c-d6cd-43f1-8168-6d7caf420e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TaskDueDate" ma:index="18" nillable="true" ma:displayName="Fälligkeitsdatum" ma:format="DateOnly" ma:hidden="true" ma:internalName="TaskDue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altstyp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85318E-1757-4C3D-A4F8-3D974D2099FC}">
  <ds:schemaRefs>
    <ds:schemaRef ds:uri="http://purl.org/dc/elements/1.1/"/>
    <ds:schemaRef ds:uri="60e84d6c-d6cd-43f1-8168-6d7caf420ec0"/>
    <ds:schemaRef ds:uri="c774c139-cdeb-45b6-b6f9-d1981478cb9a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sharepoint/v3/fields"/>
    <ds:schemaRef ds:uri="b50aeed4-80aa-49c0-bf95-f9f6a9b36ff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E7D490B-D80A-40ED-AE4B-8D22CFB0B0F2}">
  <ds:schemaRefs>
    <ds:schemaRef ds:uri="60e84d6c-d6cd-43f1-8168-6d7caf420ec0"/>
    <ds:schemaRef ds:uri="b50aeed4-80aa-49c0-bf95-f9f6a9b36ff9"/>
    <ds:schemaRef ds:uri="c774c139-cdeb-45b6-b6f9-d1981478cb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6165DA-D929-42F5-A337-51D97DC0A0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NABU_Powerpoint_Vorlage</Template>
  <TotalTime>0</TotalTime>
  <Words>1513</Words>
  <Application>Microsoft Macintosh PowerPoint</Application>
  <PresentationFormat>Benutzerdefiniert</PresentationFormat>
  <Paragraphs>207</Paragraphs>
  <Slides>21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BPtK-Powerpoint_Vorlage</vt:lpstr>
      <vt:lpstr>Document</vt:lpstr>
      <vt:lpstr>Reform der Ausbildung für Psychotherapeut*innen – Grundlagen, Entwicklungen, Neuerungen </vt:lpstr>
      <vt:lpstr>Überblick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II. Konzeption und Umsetzung  der Weiterbildung</vt:lpstr>
      <vt:lpstr>Neu: Fachgebietsweiterbildungen </vt:lpstr>
      <vt:lpstr>Fachgebietsweiterbildungen </vt:lpstr>
      <vt:lpstr>Kompetenzdefinitionen und Richtzahlen</vt:lpstr>
      <vt:lpstr>Gesetzliche Anforderungen an die Weiterbildung</vt:lpstr>
      <vt:lpstr>Weiterbildungsbefugte </vt:lpstr>
      <vt:lpstr>Weiterbildungsstätten</vt:lpstr>
      <vt:lpstr>Koordinierung der Weiterbildung</vt:lpstr>
      <vt:lpstr>PowerPoint-Präsentation</vt:lpstr>
      <vt:lpstr>PowerPoint-Präsentation</vt:lpstr>
      <vt:lpstr>PowerPoint-Präsentation</vt:lpstr>
      <vt:lpstr>Weiterentwicklung  der MWBO als lernendes System</vt:lpstr>
      <vt:lpstr>Zusammenfassung und Ausblick 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Startfolie mit Titel der PP-Präsentation</dc:title>
  <dc:subject/>
  <dc:creator>BPtK</dc:creator>
  <cp:keywords/>
  <dc:description/>
  <cp:lastModifiedBy>kontakt@evaegartner.com</cp:lastModifiedBy>
  <cp:revision>19</cp:revision>
  <cp:lastPrinted>2021-09-14T07:21:28Z</cp:lastPrinted>
  <dcterms:created xsi:type="dcterms:W3CDTF">2016-03-10T13:52:28Z</dcterms:created>
  <dcterms:modified xsi:type="dcterms:W3CDTF">2023-10-13T10:49:00Z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001-000-002</vt:lpwstr>
  </property>
  <property fmtid="{D5CDD505-2E9C-101B-9397-08002B2CF9AE}" pid="4" name="Erstellt von">
    <vt:lpwstr>office network</vt:lpwstr>
  </property>
  <property fmtid="{D5CDD505-2E9C-101B-9397-08002B2CF9AE}" pid="5" name="Erstellt am">
    <vt:lpwstr>31.07.2013</vt:lpwstr>
  </property>
  <property fmtid="{D5CDD505-2E9C-101B-9397-08002B2CF9AE}" pid="6" name="Stand">
    <vt:lpwstr>11.09.2013</vt:lpwstr>
  </property>
  <property fmtid="{D5CDD505-2E9C-101B-9397-08002B2CF9AE}" pid="7" name="ContentTypeId">
    <vt:lpwstr>0x01010099A70B61176E01448AECFEAE6D40E030</vt:lpwstr>
  </property>
  <property fmtid="{D5CDD505-2E9C-101B-9397-08002B2CF9AE}" pid="8" name="MediaServiceImageTags">
    <vt:lpwstr/>
  </property>
</Properties>
</file>